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8" r:id="rId2"/>
    <p:sldId id="259" r:id="rId3"/>
    <p:sldId id="260" r:id="rId4"/>
    <p:sldId id="261" r:id="rId5"/>
    <p:sldId id="262" r:id="rId6"/>
    <p:sldId id="263" r:id="rId7"/>
    <p:sldId id="265" r:id="rId8"/>
    <p:sldId id="264" r:id="rId9"/>
    <p:sldId id="266" r:id="rId10"/>
    <p:sldId id="267" r:id="rId11"/>
    <p:sldId id="256" r:id="rId12"/>
    <p:sldId id="268" r:id="rId13"/>
    <p:sldId id="269" r:id="rId14"/>
    <p:sldId id="270" r:id="rId15"/>
    <p:sldId id="273" r:id="rId16"/>
    <p:sldId id="274" r:id="rId17"/>
    <p:sldId id="275" r:id="rId18"/>
    <p:sldId id="276" r:id="rId19"/>
    <p:sldId id="277" r:id="rId20"/>
    <p:sldId id="278" r:id="rId21"/>
    <p:sldId id="279" r:id="rId22"/>
    <p:sldId id="271" r:id="rId23"/>
    <p:sldId id="272" r:id="rId24"/>
    <p:sldId id="280" r:id="rId25"/>
    <p:sldId id="281" r:id="rId26"/>
    <p:sldId id="283" r:id="rId27"/>
    <p:sldId id="282" r:id="rId28"/>
    <p:sldId id="285" r:id="rId29"/>
    <p:sldId id="28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71" d="100"/>
          <a:sy n="171" d="100"/>
        </p:scale>
        <p:origin x="46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we beginnen met ernaar te luisteren </a:t>
            </a:r>
          </a:p>
          <a:p>
            <a:r>
              <a:t>Luisteren naar Israël, het Joodse volk</a:t>
            </a:r>
          </a:p>
          <a:p>
            <a:endParaRPr/>
          </a:p>
          <a:p>
            <a:r>
              <a:t>de tekst luisteren uitdelen.</a:t>
            </a:r>
          </a:p>
          <a:p>
            <a:endParaRPr/>
          </a:p>
          <a:p>
            <a:r>
              <a:t>Mattheus 5:38 42 lezen</a:t>
            </a:r>
          </a:p>
          <a:p>
            <a:r>
              <a:t>vragen beantwoorden in de groep, toelichting geven </a:t>
            </a:r>
          </a:p>
          <a:p>
            <a:endParaRPr/>
          </a:p>
          <a:p>
            <a:r>
              <a:t>afsluiting de koe bij Marc Chagall zie https://www.artway.eu/content.php?id=798&amp;lang=en&amp;action=show  </a:t>
            </a:r>
          </a:p>
          <a:p>
            <a:endParaRPr/>
          </a:p>
          <a:p>
            <a:r>
              <a:t>afsluitvraag: Wat heb je gehoord van Israël?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874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45901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6686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endParaRPr/>
          </a:p>
          <a:p>
            <a:r>
              <a:t>Afsluiting:</a:t>
            </a:r>
          </a:p>
          <a:p>
            <a:endParaRPr/>
          </a:p>
          <a:p>
            <a:r>
              <a:t>uitdelen van olijven als vrucht waar we samen met Israël van mogen genieten  (olijven liggen in schaaltjes) </a:t>
            </a:r>
          </a:p>
          <a:p>
            <a:endParaRP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Lezen meditatief: Romeinen 9:4-5</a:t>
            </a:r>
          </a:p>
          <a:p>
            <a:endParaRPr/>
          </a:p>
          <a:p>
            <a:r>
              <a:t>Eventueel: Plaats een Menora voor de groepen steek bij elke aanduiding een kaarsje aan, laatste Messias de middelste kaars</a:t>
            </a:r>
          </a:p>
          <a:p>
            <a:endParaRP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57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783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995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7893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Zingen met en over Israël </a:t>
            </a:r>
          </a:p>
          <a:p>
            <a:endParaRPr/>
          </a:p>
          <a:p>
            <a:r>
              <a:t>Tekst uitdelen van zingen</a:t>
            </a:r>
          </a:p>
          <a:p>
            <a:endParaRPr/>
          </a:p>
          <a:p>
            <a:r>
              <a:t>Luisteren naar psalm 130 in Hebreeuws zoals die klinkt bij de gebeden in de synagoge</a:t>
            </a:r>
          </a:p>
          <a:p>
            <a:endParaRPr/>
          </a:p>
          <a:p>
            <a:r>
              <a:t>https://www.youtube.com/watch?v=4k32sHPzVhY  (ZORG VOOR GELUIDSBOX)</a:t>
            </a:r>
          </a:p>
          <a:p>
            <a:endParaRPr/>
          </a:p>
          <a:p>
            <a:r>
              <a:t>Hoe is dat om te horen?</a:t>
            </a:r>
          </a:p>
          <a:p>
            <a:endParaRPr/>
          </a:p>
          <a:p>
            <a:r>
              <a:t>Psalm 130</a:t>
            </a:r>
          </a:p>
          <a:p>
            <a:r>
              <a:t>Grote Hallel 120-135, Lied van de opgang, hamaalotsliederen, pelgrimsliederen naar Jeruzalem</a:t>
            </a:r>
          </a:p>
          <a:p>
            <a:r>
              <a:t>in middaggebed op de Sjabbat, </a:t>
            </a:r>
          </a:p>
          <a:p>
            <a:r>
              <a:t>In de ochtenddienst  tussen Rosj Hasjana en yom Kippoer (de tien geduchte dagen) zie gebedenboek /Siddoer (meenemen)</a:t>
            </a:r>
          </a:p>
          <a:p>
            <a:endParaRPr/>
          </a:p>
          <a:p>
            <a:r>
              <a:t>Samen zingen Psalm 130: 4 OB</a:t>
            </a:r>
          </a:p>
          <a:p>
            <a:r>
              <a:t>Hoe is dat om te zingen?</a:t>
            </a:r>
          </a:p>
          <a:p>
            <a:endParaRPr/>
          </a:p>
          <a:p>
            <a:r>
              <a:t>Korte bespreking van de vragen met 3 of 4 mensen per groepje</a:t>
            </a:r>
          </a:p>
          <a:p>
            <a:r>
              <a:t>Plenaire bespreking</a:t>
            </a:r>
          </a:p>
          <a:p>
            <a:endParaRPr/>
          </a:p>
          <a:p>
            <a:r>
              <a:t>Afsluitvraag: Is zingen met en over Israël een roeping van de kerk?</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Zingen met en over Israël </a:t>
            </a:r>
          </a:p>
          <a:p>
            <a:endParaRPr/>
          </a:p>
          <a:p>
            <a:r>
              <a:t>Tekst uitdelen van zingen</a:t>
            </a:r>
          </a:p>
          <a:p>
            <a:endParaRPr/>
          </a:p>
          <a:p>
            <a:r>
              <a:t>Luisteren naar psalm 130 in Hebreeuws zoals die klinkt bij de gebeden in de synagoge</a:t>
            </a:r>
          </a:p>
          <a:p>
            <a:endParaRPr/>
          </a:p>
          <a:p>
            <a:r>
              <a:t>https://www.youtube.com/watch?v=4k32sHPzVhY  (ZORG VOOR GELUIDSBOX)</a:t>
            </a:r>
          </a:p>
          <a:p>
            <a:endParaRPr/>
          </a:p>
          <a:p>
            <a:r>
              <a:t>Hoe is dat om te horen?</a:t>
            </a:r>
          </a:p>
          <a:p>
            <a:endParaRPr/>
          </a:p>
          <a:p>
            <a:r>
              <a:t>Psalm 130</a:t>
            </a:r>
          </a:p>
          <a:p>
            <a:r>
              <a:t>Grote Hallel 120-135, Lied van de opgang, hamaalotsliederen, pelgrimsliederen naar Jeruzalem</a:t>
            </a:r>
          </a:p>
          <a:p>
            <a:r>
              <a:t>in middaggebed op de Sjabbat, </a:t>
            </a:r>
          </a:p>
          <a:p>
            <a:r>
              <a:t>In de ochtenddienst  tussen Rosj Hasjana en yom Kippoer (de tien geduchte dagen) zie gebedenboek /Siddoer (meenemen)</a:t>
            </a:r>
          </a:p>
          <a:p>
            <a:endParaRPr/>
          </a:p>
          <a:p>
            <a:r>
              <a:t>Samen zingen Psalm 130: 4 OB</a:t>
            </a:r>
          </a:p>
          <a:p>
            <a:r>
              <a:t>Hoe is dat om te zingen?</a:t>
            </a:r>
          </a:p>
          <a:p>
            <a:endParaRPr/>
          </a:p>
          <a:p>
            <a:r>
              <a:t>Korte bespreking van de vragen met 3 of 4 mensen per groepje</a:t>
            </a:r>
          </a:p>
          <a:p>
            <a:r>
              <a:t>Plenaire bespreking</a:t>
            </a:r>
          </a:p>
          <a:p>
            <a:endParaRPr/>
          </a:p>
          <a:p>
            <a:r>
              <a:t>Afsluitvraag: Is zingen met en over Israël een roeping van de kerk?</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Danken voor Israël</a:t>
            </a:r>
          </a:p>
          <a:p>
            <a:endParaRPr/>
          </a:p>
          <a:p>
            <a:r>
              <a:t>tekst uitdelen</a:t>
            </a:r>
          </a:p>
          <a:p>
            <a:endParaRPr/>
          </a:p>
          <a:p>
            <a:r>
              <a:t>Bespreking vragen 1,2,3</a:t>
            </a:r>
          </a:p>
          <a:p>
            <a:endParaRPr/>
          </a:p>
          <a:p>
            <a:r>
              <a:t>Lezen Romeinen 11</a:t>
            </a:r>
          </a:p>
          <a:p>
            <a:endParaRPr/>
          </a:p>
          <a:p>
            <a:r>
              <a:t>Korte toelichting olijfboom Christ Church Jeruzalem Glas-in-loodraam</a:t>
            </a:r>
          </a:p>
          <a:p>
            <a:endParaRPr/>
          </a:p>
          <a:p>
            <a:r>
              <a:t>Bespreking vragen 3, 4, 5</a:t>
            </a:r>
          </a:p>
          <a:p>
            <a:endParaRPr/>
          </a:p>
          <a:p>
            <a:r>
              <a:t>eventueel korte toelichting:</a:t>
            </a:r>
          </a:p>
          <a:p>
            <a:r>
              <a:t>Marc Chagall, Bezaleel mocht ruimte maken voor God om onder zijn volk te komen wonen/ Israels maakt ruimte voor God om in de wereld te wonen… zie: https://www.artway.eu/content.php?id=3248&amp;action=show&amp;lang=en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0829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6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068998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youtube.com/watch?v=4k32sHPzVhY" TargetMode="External"/><Relationship Id="rId3" Type="http://schemas.openxmlformats.org/officeDocument/2006/relationships/image" Target="../media/image28.jpe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jpe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mailto:prki@protestantsekerk.n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16"/>
          <p:cNvSpPr/>
          <p:nvPr/>
        </p:nvSpPr>
        <p:spPr>
          <a:xfrm>
            <a:off x="2" y="0"/>
            <a:ext cx="9143998" cy="5143500"/>
          </a:xfrm>
          <a:prstGeom prst="rect">
            <a:avLst/>
          </a:prstGeom>
          <a:solidFill>
            <a:srgbClr val="FFFFFF"/>
          </a:solidFill>
          <a:ln w="12700">
            <a:miter lim="400000"/>
          </a:ln>
        </p:spPr>
        <p:txBody>
          <a:bodyPr lIns="34289" rIns="34289" anchor="ctr"/>
          <a:lstStyle/>
          <a:p>
            <a:pPr algn="ctr">
              <a:defRPr>
                <a:solidFill>
                  <a:srgbClr val="FFFFFF"/>
                </a:solidFill>
              </a:defRPr>
            </a:pPr>
            <a:endParaRPr sz="1050"/>
          </a:p>
        </p:txBody>
      </p:sp>
      <p:pic>
        <p:nvPicPr>
          <p:cNvPr id="95" name="Afbeelding 11" descr="Afbeelding 11"/>
          <p:cNvPicPr>
            <a:picLocks noChangeAspect="1"/>
          </p:cNvPicPr>
          <p:nvPr/>
        </p:nvPicPr>
        <p:blipFill>
          <a:blip r:embed="rId2"/>
          <a:srcRect t="394"/>
          <a:stretch>
            <a:fillRect/>
          </a:stretch>
        </p:blipFill>
        <p:spPr>
          <a:xfrm>
            <a:off x="15" y="8"/>
            <a:ext cx="6954608" cy="51434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705" y="21600"/>
                </a:lnTo>
                <a:lnTo>
                  <a:pt x="7705" y="21599"/>
                </a:lnTo>
                <a:lnTo>
                  <a:pt x="18536" y="21599"/>
                </a:lnTo>
                <a:lnTo>
                  <a:pt x="18719" y="20978"/>
                </a:lnTo>
                <a:cubicBezTo>
                  <a:pt x="19407" y="18640"/>
                  <a:pt x="20289" y="15647"/>
                  <a:pt x="21416" y="11818"/>
                </a:cubicBezTo>
                <a:cubicBezTo>
                  <a:pt x="21539" y="11336"/>
                  <a:pt x="21600" y="10735"/>
                  <a:pt x="21600" y="10134"/>
                </a:cubicBezTo>
                <a:cubicBezTo>
                  <a:pt x="21600" y="9532"/>
                  <a:pt x="21539" y="8930"/>
                  <a:pt x="21416" y="8449"/>
                </a:cubicBezTo>
                <a:cubicBezTo>
                  <a:pt x="21416" y="8449"/>
                  <a:pt x="21415" y="8449"/>
                  <a:pt x="18958" y="100"/>
                </a:cubicBezTo>
                <a:lnTo>
                  <a:pt x="18929" y="0"/>
                </a:lnTo>
                <a:lnTo>
                  <a:pt x="7705" y="0"/>
                </a:lnTo>
                <a:lnTo>
                  <a:pt x="4038" y="0"/>
                </a:lnTo>
                <a:lnTo>
                  <a:pt x="0" y="0"/>
                </a:lnTo>
                <a:close/>
              </a:path>
            </a:pathLst>
          </a:custGeom>
          <a:ln w="12700">
            <a:miter lim="400000"/>
          </a:ln>
        </p:spPr>
      </p:pic>
      <p:sp>
        <p:nvSpPr>
          <p:cNvPr id="96" name="Freeform 5"/>
          <p:cNvSpPr/>
          <p:nvPr/>
        </p:nvSpPr>
        <p:spPr>
          <a:xfrm>
            <a:off x="6872430" y="1011587"/>
            <a:ext cx="697482" cy="618237"/>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34289" rIns="34289"/>
          <a:lstStyle/>
          <a:p>
            <a:endParaRPr sz="1050"/>
          </a:p>
        </p:txBody>
      </p:sp>
      <p:sp>
        <p:nvSpPr>
          <p:cNvPr id="97" name="Freeform 5"/>
          <p:cNvSpPr/>
          <p:nvPr/>
        </p:nvSpPr>
        <p:spPr>
          <a:xfrm>
            <a:off x="7472134" y="750093"/>
            <a:ext cx="568532" cy="503937"/>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34289" rIns="34289"/>
          <a:lstStyle/>
          <a:p>
            <a:endParaRPr sz="1050"/>
          </a:p>
        </p:txBody>
      </p:sp>
      <p:pic>
        <p:nvPicPr>
          <p:cNvPr id="98" name="Afbeelding 13" descr="Afbeelding 13"/>
          <p:cNvPicPr>
            <a:picLocks noChangeAspect="1"/>
          </p:cNvPicPr>
          <p:nvPr/>
        </p:nvPicPr>
        <p:blipFill>
          <a:blip r:embed="rId3"/>
          <a:stretch>
            <a:fillRect/>
          </a:stretch>
        </p:blipFill>
        <p:spPr>
          <a:xfrm>
            <a:off x="6977203" y="4131913"/>
            <a:ext cx="1861646" cy="881833"/>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Afbeelding 3" descr="Afbeelding 3"/>
          <p:cNvPicPr>
            <a:picLocks noChangeAspect="1"/>
          </p:cNvPicPr>
          <p:nvPr/>
        </p:nvPicPr>
        <p:blipFill>
          <a:blip r:embed="rId2"/>
          <a:stretch>
            <a:fillRect/>
          </a:stretch>
        </p:blipFill>
        <p:spPr>
          <a:xfrm rot="516323">
            <a:off x="4142943" y="1101765"/>
            <a:ext cx="3243433" cy="4216463"/>
          </a:xfrm>
          <a:prstGeom prst="rect">
            <a:avLst/>
          </a:prstGeom>
          <a:ln w="12700">
            <a:miter lim="400000"/>
          </a:ln>
        </p:spPr>
      </p:pic>
      <p:pic>
        <p:nvPicPr>
          <p:cNvPr id="173" name="Afbeelding 8" descr="Afbeelding 8"/>
          <p:cNvPicPr>
            <a:picLocks noChangeAspect="1"/>
          </p:cNvPicPr>
          <p:nvPr/>
        </p:nvPicPr>
        <p:blipFill>
          <a:blip r:embed="rId3"/>
          <a:stretch>
            <a:fillRect/>
          </a:stretch>
        </p:blipFill>
        <p:spPr>
          <a:xfrm rot="574894">
            <a:off x="4948025" y="2115693"/>
            <a:ext cx="1702245" cy="2157469"/>
          </a:xfrm>
          <a:prstGeom prst="rect">
            <a:avLst/>
          </a:prstGeom>
          <a:ln w="12700">
            <a:miter lim="400000"/>
          </a:ln>
        </p:spPr>
      </p:pic>
      <p:sp>
        <p:nvSpPr>
          <p:cNvPr id="174"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75"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Wat heb je gehoord van Israël?</a:t>
            </a:r>
          </a:p>
        </p:txBody>
      </p:sp>
      <p:pic>
        <p:nvPicPr>
          <p:cNvPr id="176" name="Afbeelding 4" descr="Afbeelding 4"/>
          <p:cNvPicPr>
            <a:picLocks noChangeAspect="1"/>
          </p:cNvPicPr>
          <p:nvPr/>
        </p:nvPicPr>
        <p:blipFill>
          <a:blip r:embed="rId4"/>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77" name="Afbeelding 5" descr="Afbeelding 5"/>
          <p:cNvPicPr>
            <a:picLocks noChangeAspect="1"/>
          </p:cNvPicPr>
          <p:nvPr/>
        </p:nvPicPr>
        <p:blipFill>
          <a:blip r:embed="rId5"/>
          <a:stretch>
            <a:fillRect/>
          </a:stretch>
        </p:blipFill>
        <p:spPr>
          <a:xfrm>
            <a:off x="7338405" y="4239491"/>
            <a:ext cx="1634538" cy="774255"/>
          </a:xfrm>
          <a:prstGeom prst="rect">
            <a:avLst/>
          </a:prstGeom>
          <a:ln w="12700">
            <a:miter lim="400000"/>
          </a:ln>
        </p:spPr>
      </p:pic>
      <p:pic>
        <p:nvPicPr>
          <p:cNvPr id="178" name="Afbeelding 6" descr="Afbeelding 6"/>
          <p:cNvPicPr>
            <a:picLocks noChangeAspect="1"/>
          </p:cNvPicPr>
          <p:nvPr/>
        </p:nvPicPr>
        <p:blipFill>
          <a:blip r:embed="rId6"/>
          <a:stretch>
            <a:fillRect/>
          </a:stretch>
        </p:blipFill>
        <p:spPr>
          <a:xfrm>
            <a:off x="8155675" y="141730"/>
            <a:ext cx="971852" cy="951605"/>
          </a:xfrm>
          <a:prstGeom prst="rect">
            <a:avLst/>
          </a:prstGeom>
          <a:ln w="12700">
            <a:miter lim="400000"/>
          </a:ln>
        </p:spPr>
      </p:pic>
      <p:pic>
        <p:nvPicPr>
          <p:cNvPr id="179" name="Afbeelding 19" descr="Afbeelding 19"/>
          <p:cNvPicPr>
            <a:picLocks noChangeAspect="1"/>
          </p:cNvPicPr>
          <p:nvPr/>
        </p:nvPicPr>
        <p:blipFill>
          <a:blip r:embed="rId7"/>
          <a:srcRect l="22256" t="5926" r="54184" b="62828"/>
          <a:stretch>
            <a:fillRect/>
          </a:stretch>
        </p:blipFill>
        <p:spPr>
          <a:xfrm rot="1936597">
            <a:off x="140998" y="1031483"/>
            <a:ext cx="1982615" cy="2629510"/>
          </a:xfrm>
          <a:prstGeom prst="rect">
            <a:avLst/>
          </a:prstGeom>
          <a:ln w="12700">
            <a:miter lim="400000"/>
          </a:ln>
        </p:spPr>
      </p:pic>
      <p:pic>
        <p:nvPicPr>
          <p:cNvPr id="180" name="Afbeelding 14" descr="Afbeelding 14"/>
          <p:cNvPicPr>
            <a:picLocks noChangeAspect="1"/>
          </p:cNvPicPr>
          <p:nvPr/>
        </p:nvPicPr>
        <p:blipFill>
          <a:blip r:embed="rId8"/>
          <a:stretch>
            <a:fillRect/>
          </a:stretch>
        </p:blipFill>
        <p:spPr>
          <a:xfrm>
            <a:off x="-171728" y="2571751"/>
            <a:ext cx="2879755" cy="2397131"/>
          </a:xfrm>
          <a:prstGeom prst="rect">
            <a:avLst/>
          </a:prstGeom>
          <a:ln w="12700">
            <a:miter lim="400000"/>
          </a:ln>
        </p:spPr>
      </p:pic>
      <p:pic>
        <p:nvPicPr>
          <p:cNvPr id="181" name="Afbeelding 2" descr="Afbeelding 2"/>
          <p:cNvPicPr>
            <a:picLocks noChangeAspect="1"/>
          </p:cNvPicPr>
          <p:nvPr/>
        </p:nvPicPr>
        <p:blipFill>
          <a:blip r:embed="rId9"/>
          <a:srcRect l="43991" t="15826" r="31513"/>
          <a:stretch>
            <a:fillRect/>
          </a:stretch>
        </p:blipFill>
        <p:spPr>
          <a:xfrm>
            <a:off x="1900298" y="1349200"/>
            <a:ext cx="1656176" cy="3794300"/>
          </a:xfrm>
          <a:prstGeom prst="rect">
            <a:avLst/>
          </a:prstGeom>
          <a:ln w="12700">
            <a:miter lim="400000"/>
          </a:ln>
        </p:spPr>
      </p:pic>
      <p:pic>
        <p:nvPicPr>
          <p:cNvPr id="182" name="Afbeelding 7" descr="Afbeelding 7"/>
          <p:cNvPicPr>
            <a:picLocks noChangeAspect="1"/>
          </p:cNvPicPr>
          <p:nvPr/>
        </p:nvPicPr>
        <p:blipFill>
          <a:blip r:embed="rId10"/>
          <a:stretch>
            <a:fillRect/>
          </a:stretch>
        </p:blipFill>
        <p:spPr>
          <a:xfrm rot="574235">
            <a:off x="5008718" y="2158096"/>
            <a:ext cx="1544085" cy="2103815"/>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sz="2800" dirty="0">
                <a:solidFill>
                  <a:srgbClr val="D03631"/>
                </a:solidFill>
                <a:latin typeface="Arial" panose="020B0604020202020204" pitchFamily="34" charset="0"/>
                <a:cs typeface="Arial" panose="020B0604020202020204" pitchFamily="34" charset="0"/>
              </a:rPr>
              <a:t>Mattheüs 5:38-42</a:t>
            </a:r>
            <a:endParaRPr dirty="0">
              <a:solidFill>
                <a:srgbClr val="D03631"/>
              </a:solidFill>
            </a:endParaRPr>
          </a:p>
        </p:txBody>
      </p:sp>
      <p:sp>
        <p:nvSpPr>
          <p:cNvPr id="55" name="Google Shape;55;p13"/>
          <p:cNvSpPr txBox="1">
            <a:spLocks noGrp="1"/>
          </p:cNvSpPr>
          <p:nvPr>
            <p:ph type="body" idx="4294967295"/>
          </p:nvPr>
        </p:nvSpPr>
        <p:spPr>
          <a:xfrm>
            <a:off x="311700" y="1927533"/>
            <a:ext cx="8520600" cy="2384272"/>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nl-NL" sz="1800" dirty="0">
                <a:solidFill>
                  <a:srgbClr val="002060"/>
                </a:solidFill>
                <a:latin typeface="Arial" panose="020B0604020202020204" pitchFamily="34" charset="0"/>
                <a:cs typeface="Arial" panose="020B0604020202020204" pitchFamily="34" charset="0"/>
              </a:rPr>
              <a:t>“Jullie hebben gehoord dat gezegd werd: “Een oog voor een oog en een tand voor een tand.” Dit zeg Ik daarover: verzet je niet tegen wie kwaad doet, maar keer degene die je op de rechterwang slaat, ook de linkerwang toe. Als iemand een proces tegen je wil voeren en je onderkleed van je wil afnemen, sta hem dan ook je bovenkleed af. En als iemand je dwingt één mijl met hem mee te gaan, loop er dan twee met hem op. Als iemand iets van je vraagt, geef het hem, en keer je niet af van wie geld van je wil lenen.” </a:t>
            </a:r>
          </a:p>
          <a:p>
            <a:pPr marL="0" lvl="0" indent="0" algn="l" rtl="0">
              <a:lnSpc>
                <a:spcPct val="115000"/>
              </a:lnSpc>
              <a:spcBef>
                <a:spcPts val="0"/>
              </a:spcBef>
              <a:spcAft>
                <a:spcPts val="1600"/>
              </a:spcAft>
              <a:buSzPts val="1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sz="2800" dirty="0">
                <a:solidFill>
                  <a:srgbClr val="D03631"/>
                </a:solidFill>
                <a:latin typeface="Arial" panose="020B0604020202020204" pitchFamily="34" charset="0"/>
                <a:cs typeface="Arial" panose="020B0604020202020204" pitchFamily="34" charset="0"/>
              </a:rPr>
              <a:t>Gespreksvragen</a:t>
            </a:r>
            <a:endParaRPr dirty="0">
              <a:solidFill>
                <a:srgbClr val="D03631"/>
              </a:solidFill>
            </a:endParaRPr>
          </a:p>
        </p:txBody>
      </p:sp>
      <p:sp>
        <p:nvSpPr>
          <p:cNvPr id="55" name="Google Shape;55;p13"/>
          <p:cNvSpPr txBox="1">
            <a:spLocks noGrp="1"/>
          </p:cNvSpPr>
          <p:nvPr>
            <p:ph type="body" idx="4294967295"/>
          </p:nvPr>
        </p:nvSpPr>
        <p:spPr>
          <a:xfrm>
            <a:off x="311700" y="1927533"/>
            <a:ext cx="8520600" cy="1774672"/>
          </a:xfrm>
          <a:prstGeom prst="rect">
            <a:avLst/>
          </a:prstGeom>
          <a:noFill/>
          <a:ln>
            <a:noFill/>
          </a:ln>
        </p:spPr>
        <p:txBody>
          <a:bodyPr spcFirstLastPara="1" wrap="square" lIns="91425" tIns="91425" rIns="91425" bIns="91425" anchor="t" anchorCtr="0">
            <a:noAutofit/>
          </a:bodyPr>
          <a:lstStyle/>
          <a:p>
            <a:pPr marL="514350" indent="-514350">
              <a:buAutoNum type="arabicPeriod"/>
            </a:pPr>
            <a:r>
              <a:rPr lang="nl-NL" sz="1800" dirty="0">
                <a:solidFill>
                  <a:srgbClr val="002060"/>
                </a:solidFill>
                <a:effectLst/>
                <a:latin typeface="Arial" panose="020B0604020202020204" pitchFamily="34" charset="0"/>
                <a:cs typeface="Arial" panose="020B0604020202020204" pitchFamily="34" charset="0"/>
              </a:rPr>
              <a:t>Waar denk je aan bij ‘oog om oog’?</a:t>
            </a:r>
          </a:p>
          <a:p>
            <a:pPr marL="514350" indent="-514350">
              <a:buAutoNum type="arabicPeriod"/>
            </a:pPr>
            <a:r>
              <a:rPr lang="nl-NL" sz="1800" dirty="0">
                <a:solidFill>
                  <a:srgbClr val="002060"/>
                </a:solidFill>
                <a:effectLst/>
                <a:latin typeface="Arial" panose="020B0604020202020204" pitchFamily="34" charset="0"/>
                <a:cs typeface="Arial" panose="020B0604020202020204" pitchFamily="34" charset="0"/>
              </a:rPr>
              <a:t>Welke invloed heeft jouw zicht op de betekenis van ‘oog om oog’ op de waardering van de bron Israël? </a:t>
            </a:r>
            <a:endParaRPr lang="nl-NL" sz="1800" dirty="0">
              <a:solidFill>
                <a:srgbClr val="002060"/>
              </a:solidFill>
              <a:latin typeface="Arial" panose="020B0604020202020204" pitchFamily="34" charset="0"/>
              <a:cs typeface="Arial" panose="020B0604020202020204" pitchFamily="34" charset="0"/>
            </a:endParaRPr>
          </a:p>
          <a:p>
            <a:pPr marL="514350" indent="-514350">
              <a:buAutoNum type="arabicPeriod"/>
            </a:pPr>
            <a:r>
              <a:rPr lang="nl-NL" sz="1800" dirty="0">
                <a:solidFill>
                  <a:srgbClr val="002060"/>
                </a:solidFill>
                <a:effectLst/>
                <a:latin typeface="Arial" panose="020B0604020202020204" pitchFamily="34" charset="0"/>
                <a:cs typeface="Arial" panose="020B0604020202020204" pitchFamily="34" charset="0"/>
              </a:rPr>
              <a:t>Wat hoor je Jezus zeggen? Hoe kijkt Hij aan tegen ‘oog om oog’?</a:t>
            </a:r>
            <a:endParaRPr dirty="0"/>
          </a:p>
        </p:txBody>
      </p:sp>
    </p:spTree>
    <p:extLst>
      <p:ext uri="{BB962C8B-B14F-4D97-AF65-F5344CB8AC3E}">
        <p14:creationId xmlns:p14="http://schemas.microsoft.com/office/powerpoint/2010/main" val="122523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Toelichting</a:t>
            </a:r>
            <a:endParaRPr dirty="0">
              <a:solidFill>
                <a:srgbClr val="D03631"/>
              </a:solidFill>
            </a:endParaRPr>
          </a:p>
        </p:txBody>
      </p:sp>
      <p:sp>
        <p:nvSpPr>
          <p:cNvPr id="55" name="Google Shape;55;p13"/>
          <p:cNvSpPr txBox="1">
            <a:spLocks noGrp="1"/>
          </p:cNvSpPr>
          <p:nvPr>
            <p:ph type="body" idx="4294967295"/>
          </p:nvPr>
        </p:nvSpPr>
        <p:spPr>
          <a:xfrm>
            <a:off x="311700" y="1927532"/>
            <a:ext cx="8520600" cy="2956701"/>
          </a:xfrm>
          <a:prstGeom prst="rect">
            <a:avLst/>
          </a:prstGeom>
          <a:noFill/>
          <a:ln>
            <a:noFill/>
          </a:ln>
        </p:spPr>
        <p:txBody>
          <a:bodyPr spcFirstLastPara="1" wrap="square" lIns="91425" tIns="91425" rIns="91425" bIns="91425" anchor="t" anchorCtr="0">
            <a:noAutofit/>
          </a:bodyPr>
          <a:lstStyle/>
          <a:p>
            <a:pPr>
              <a:buFontTx/>
              <a:buChar char="-"/>
            </a:pPr>
            <a:r>
              <a:rPr lang="nl-NL" sz="1800" dirty="0">
                <a:solidFill>
                  <a:srgbClr val="002060"/>
                </a:solidFill>
                <a:effectLst/>
                <a:latin typeface="Arial" panose="020B0604020202020204" pitchFamily="34" charset="0"/>
                <a:cs typeface="Arial" panose="020B0604020202020204" pitchFamily="34" charset="0"/>
              </a:rPr>
              <a:t>Jezus gaf aan, </a:t>
            </a:r>
            <a:r>
              <a:rPr lang="nl-NL" sz="1800" dirty="0">
                <a:solidFill>
                  <a:srgbClr val="002060"/>
                </a:solidFill>
                <a:effectLst/>
                <a:latin typeface="+mn-lt"/>
                <a:cs typeface="Arial" panose="020B0604020202020204" pitchFamily="34" charset="0"/>
              </a:rPr>
              <a:t>“</a:t>
            </a:r>
            <a:r>
              <a:rPr lang="nl-NL" b="0" i="0" dirty="0">
                <a:solidFill>
                  <a:srgbClr val="002060"/>
                </a:solidFill>
                <a:effectLst/>
                <a:latin typeface="+mn-lt"/>
              </a:rPr>
              <a:t>zolang de hemel en de aarde bestaan, blijft elke jota, elke tittel in de wet van kracht,”</a:t>
            </a:r>
            <a:r>
              <a:rPr lang="nl-NL" sz="1800" dirty="0">
                <a:solidFill>
                  <a:srgbClr val="002060"/>
                </a:solidFill>
                <a:effectLst/>
                <a:latin typeface="+mn-lt"/>
                <a:cs typeface="Arial" panose="020B0604020202020204" pitchFamily="34" charset="0"/>
              </a:rPr>
              <a:t> </a:t>
            </a:r>
          </a:p>
          <a:p>
            <a:pPr>
              <a:buFontTx/>
              <a:buChar char="-"/>
            </a:pPr>
            <a:r>
              <a:rPr lang="nl-NL" sz="1800" dirty="0">
                <a:solidFill>
                  <a:srgbClr val="002060"/>
                </a:solidFill>
                <a:effectLst/>
                <a:latin typeface="Arial" panose="020B0604020202020204" pitchFamily="34" charset="0"/>
                <a:cs typeface="Arial" panose="020B0604020202020204" pitchFamily="34" charset="0"/>
              </a:rPr>
              <a:t>Er is geen verschil tussen de ‘wrede God’ van het Oude Testament en de ‘liefdevolle God’ van het Nieuwe Testament.  </a:t>
            </a:r>
          </a:p>
          <a:p>
            <a:pPr>
              <a:buFontTx/>
              <a:buChar char="-"/>
            </a:pPr>
            <a:r>
              <a:rPr lang="nl-NL" sz="1800" dirty="0">
                <a:solidFill>
                  <a:srgbClr val="002060"/>
                </a:solidFill>
                <a:effectLst/>
                <a:latin typeface="Arial" panose="020B0604020202020204" pitchFamily="34" charset="0"/>
                <a:cs typeface="Arial" panose="020B0604020202020204" pitchFamily="34" charset="0"/>
              </a:rPr>
              <a:t>‘Oog om oog’ vond alleen plaats in de officiële rechtszittingen met hoor en wederhoor, en weging van getuigen. </a:t>
            </a:r>
          </a:p>
          <a:p>
            <a:pPr>
              <a:buFontTx/>
              <a:buChar char="-"/>
            </a:pPr>
            <a:r>
              <a:rPr lang="nl-NL" sz="1800" dirty="0">
                <a:solidFill>
                  <a:srgbClr val="002060"/>
                </a:solidFill>
                <a:effectLst/>
                <a:latin typeface="Arial" panose="020B0604020202020204" pitchFamily="34" charset="0"/>
                <a:cs typeface="Arial" panose="020B0604020202020204" pitchFamily="34" charset="0"/>
              </a:rPr>
              <a:t>‘Oog om oog’ werd staande uitdrukking voor wat in de rechtbank gebeurt, om wraak te voorkomen. </a:t>
            </a:r>
          </a:p>
        </p:txBody>
      </p:sp>
    </p:spTree>
    <p:extLst>
      <p:ext uri="{BB962C8B-B14F-4D97-AF65-F5344CB8AC3E}">
        <p14:creationId xmlns:p14="http://schemas.microsoft.com/office/powerpoint/2010/main" val="2830191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Toelichting (2)</a:t>
            </a:r>
            <a:endParaRPr dirty="0">
              <a:solidFill>
                <a:srgbClr val="D03631"/>
              </a:solidFill>
            </a:endParaRPr>
          </a:p>
        </p:txBody>
      </p:sp>
      <p:sp>
        <p:nvSpPr>
          <p:cNvPr id="55" name="Google Shape;55;p13"/>
          <p:cNvSpPr txBox="1">
            <a:spLocks noGrp="1"/>
          </p:cNvSpPr>
          <p:nvPr>
            <p:ph type="body" idx="4294967295"/>
          </p:nvPr>
        </p:nvSpPr>
        <p:spPr>
          <a:xfrm>
            <a:off x="311700" y="1927533"/>
            <a:ext cx="8520600" cy="2874926"/>
          </a:xfrm>
          <a:prstGeom prst="rect">
            <a:avLst/>
          </a:prstGeom>
          <a:noFill/>
          <a:ln>
            <a:noFill/>
          </a:ln>
        </p:spPr>
        <p:txBody>
          <a:bodyPr spcFirstLastPara="1" wrap="square" lIns="91425" tIns="91425" rIns="91425" bIns="91425" anchor="t" anchorCtr="0">
            <a:noAutofit/>
          </a:bodyPr>
          <a:lstStyle/>
          <a:p>
            <a:pPr>
              <a:buFontTx/>
              <a:buChar char="-"/>
            </a:pPr>
            <a:r>
              <a:rPr lang="nl-NL" sz="1800" dirty="0">
                <a:solidFill>
                  <a:srgbClr val="002060"/>
                </a:solidFill>
                <a:latin typeface="Arial" panose="020B0604020202020204" pitchFamily="34" charset="0"/>
                <a:cs typeface="Arial" panose="020B0604020202020204" pitchFamily="34" charset="0"/>
              </a:rPr>
              <a:t>O</a:t>
            </a:r>
            <a:r>
              <a:rPr lang="nl-NL" sz="1800" dirty="0">
                <a:solidFill>
                  <a:srgbClr val="002060"/>
                </a:solidFill>
                <a:effectLst/>
                <a:latin typeface="Arial" panose="020B0604020202020204" pitchFamily="34" charset="0"/>
                <a:cs typeface="Arial" panose="020B0604020202020204" pitchFamily="34" charset="0"/>
              </a:rPr>
              <a:t>og om oog is nooit in letterlijke (fysieke) zin verstaan. </a:t>
            </a:r>
          </a:p>
          <a:p>
            <a:pPr>
              <a:buFontTx/>
              <a:buChar char="-"/>
            </a:pPr>
            <a:r>
              <a:rPr lang="nl-NL" sz="1800" dirty="0">
                <a:solidFill>
                  <a:srgbClr val="002060"/>
                </a:solidFill>
                <a:effectLst/>
                <a:latin typeface="Arial" panose="020B0604020202020204" pitchFamily="34" charset="0"/>
                <a:cs typeface="Arial" panose="020B0604020202020204" pitchFamily="34" charset="0"/>
              </a:rPr>
              <a:t>Mishna: Iemand die een ander verwondt, is aansprakelijk voor het betalen van vijf soorten vergoedingen: </a:t>
            </a:r>
            <a:r>
              <a:rPr lang="nl-NL" sz="1800" dirty="0" err="1">
                <a:solidFill>
                  <a:srgbClr val="002060"/>
                </a:solidFill>
                <a:effectLst/>
                <a:latin typeface="Arial" panose="020B0604020202020204" pitchFamily="34" charset="0"/>
                <a:cs typeface="Arial" panose="020B0604020202020204" pitchFamily="34" charset="0"/>
              </a:rPr>
              <a:t>z</a:t>
            </a:r>
            <a:r>
              <a:rPr lang="nl-NL" sz="1800" dirty="0">
                <a:solidFill>
                  <a:srgbClr val="002060"/>
                </a:solidFill>
                <a:effectLst/>
                <a:latin typeface="Arial" panose="020B0604020202020204" pitchFamily="34" charset="0"/>
                <a:cs typeface="Arial" panose="020B0604020202020204" pitchFamily="34" charset="0"/>
              </a:rPr>
              <a:t>/hij moet betalen voor schade, medische zorg, verlies van levensonderhoud (ziekteverzuim), psychische schade en traumaverwerking, en vernedering. Vaak vermeerderd met een boete.</a:t>
            </a:r>
            <a:endParaRPr lang="nl-NL" sz="1800" dirty="0">
              <a:solidFill>
                <a:srgbClr val="002060"/>
              </a:solidFill>
              <a:latin typeface="Arial" panose="020B0604020202020204" pitchFamily="34" charset="0"/>
              <a:cs typeface="Arial" panose="020B0604020202020204" pitchFamily="34" charset="0"/>
            </a:endParaRPr>
          </a:p>
          <a:p>
            <a:pPr>
              <a:buFontTx/>
              <a:buChar char="-"/>
            </a:pPr>
            <a:r>
              <a:rPr lang="nl-NL" sz="1800" dirty="0">
                <a:solidFill>
                  <a:srgbClr val="002060"/>
                </a:solidFill>
                <a:effectLst/>
                <a:latin typeface="Arial" panose="020B0604020202020204" pitchFamily="34" charset="0"/>
                <a:cs typeface="Arial" panose="020B0604020202020204" pitchFamily="34" charset="0"/>
              </a:rPr>
              <a:t>‘Oog om oog’ betekende dat de strafmaat evenredig moet zijn aan de misdaad/overtreding. </a:t>
            </a:r>
            <a:endParaRPr lang="nl-NL" sz="1800" dirty="0">
              <a:solidFill>
                <a:srgbClr val="002060"/>
              </a:solidFill>
              <a:latin typeface="Arial" panose="020B0604020202020204" pitchFamily="34" charset="0"/>
              <a:cs typeface="Arial" panose="020B0604020202020204" pitchFamily="34" charset="0"/>
            </a:endParaRPr>
          </a:p>
          <a:p>
            <a:pPr>
              <a:buFontTx/>
              <a:buChar char="-"/>
            </a:pPr>
            <a:r>
              <a:rPr lang="nl-NL" sz="1800" dirty="0">
                <a:solidFill>
                  <a:srgbClr val="002060"/>
                </a:solidFill>
                <a:effectLst/>
                <a:latin typeface="Arial" panose="020B0604020202020204" pitchFamily="34" charset="0"/>
                <a:cs typeface="Arial" panose="020B0604020202020204" pitchFamily="34" charset="0"/>
              </a:rPr>
              <a:t>Het gaat hierbij </a:t>
            </a:r>
            <a:r>
              <a:rPr lang="nl-NL" dirty="0">
                <a:solidFill>
                  <a:srgbClr val="002060"/>
                </a:solidFill>
                <a:latin typeface="Arial" panose="020B0604020202020204" pitchFamily="34" charset="0"/>
                <a:cs typeface="Arial" panose="020B0604020202020204" pitchFamily="34" charset="0"/>
              </a:rPr>
              <a:t>mede</a:t>
            </a:r>
            <a:r>
              <a:rPr lang="nl-NL" sz="1800" dirty="0">
                <a:solidFill>
                  <a:srgbClr val="002060"/>
                </a:solidFill>
                <a:effectLst/>
                <a:latin typeface="Arial" panose="020B0604020202020204" pitchFamily="34" charset="0"/>
                <a:cs typeface="Arial" panose="020B0604020202020204" pitchFamily="34" charset="0"/>
              </a:rPr>
              <a:t> om het zgn. gelijkheidsbeginsel (zonder aanzien des persoons).</a:t>
            </a:r>
          </a:p>
          <a:p>
            <a:pPr marL="0" lvl="0" indent="0" algn="l" rtl="0">
              <a:lnSpc>
                <a:spcPct val="115000"/>
              </a:lnSpc>
              <a:spcBef>
                <a:spcPts val="0"/>
              </a:spcBef>
              <a:spcAft>
                <a:spcPts val="1600"/>
              </a:spcAft>
              <a:buSzPts val="1800"/>
              <a:buNone/>
            </a:pPr>
            <a:endParaRPr dirty="0"/>
          </a:p>
        </p:txBody>
      </p:sp>
    </p:spTree>
    <p:extLst>
      <p:ext uri="{BB962C8B-B14F-4D97-AF65-F5344CB8AC3E}">
        <p14:creationId xmlns:p14="http://schemas.microsoft.com/office/powerpoint/2010/main" val="151750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age1image18816736.png" descr="page1image18816736.png"/>
          <p:cNvPicPr>
            <a:picLocks noChangeAspect="1"/>
          </p:cNvPicPr>
          <p:nvPr/>
        </p:nvPicPr>
        <p:blipFill>
          <a:blip r:embed="rId2"/>
          <a:stretch>
            <a:fillRect/>
          </a:stretch>
        </p:blipFill>
        <p:spPr>
          <a:xfrm>
            <a:off x="2123746" y="61447"/>
            <a:ext cx="4541784" cy="3347108"/>
          </a:xfrm>
          <a:prstGeom prst="rect">
            <a:avLst/>
          </a:prstGeom>
          <a:ln w="12700">
            <a:miter lim="400000"/>
          </a:ln>
        </p:spPr>
      </p:pic>
      <p:pic>
        <p:nvPicPr>
          <p:cNvPr id="191" name="page1image18814864.png" descr="page1image18814864.png"/>
          <p:cNvPicPr>
            <a:picLocks noChangeAspect="1"/>
          </p:cNvPicPr>
          <p:nvPr/>
        </p:nvPicPr>
        <p:blipFill>
          <a:blip r:embed="rId3"/>
          <a:stretch>
            <a:fillRect/>
          </a:stretch>
        </p:blipFill>
        <p:spPr>
          <a:xfrm>
            <a:off x="174774" y="-2365701"/>
            <a:ext cx="6076951" cy="1609726"/>
          </a:xfrm>
          <a:prstGeom prst="rect">
            <a:avLst/>
          </a:prstGeom>
          <a:ln w="12700">
            <a:miter lim="400000"/>
          </a:ln>
        </p:spPr>
      </p:pic>
      <p:sp>
        <p:nvSpPr>
          <p:cNvPr id="192" name="Tekst"/>
          <p:cNvSpPr txBox="1"/>
          <p:nvPr/>
        </p:nvSpPr>
        <p:spPr>
          <a:xfrm>
            <a:off x="174775" y="-2365700"/>
            <a:ext cx="12695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defTabSz="457200">
              <a:defRPr sz="1200">
                <a:latin typeface="Times Roman"/>
                <a:ea typeface="Times Roman"/>
                <a:cs typeface="Times Roman"/>
                <a:sym typeface="Times Roman"/>
              </a:defRPr>
            </a:lvl1pPr>
          </a:lstStyle>
          <a:p>
            <a:r>
              <a:rPr sz="900"/>
              <a:t>  </a:t>
            </a:r>
          </a:p>
        </p:txBody>
      </p:sp>
      <p:sp>
        <p:nvSpPr>
          <p:cNvPr id="2" name="Google Shape;54;p13">
            <a:extLst>
              <a:ext uri="{FF2B5EF4-FFF2-40B4-BE49-F238E27FC236}">
                <a16:creationId xmlns:a16="http://schemas.microsoft.com/office/drawing/2014/main" id="{75B7EB14-750A-B5E3-8B0E-E3E927970F40}"/>
              </a:ext>
            </a:extLst>
          </p:cNvPr>
          <p:cNvSpPr txBox="1">
            <a:spLocks/>
          </p:cNvSpPr>
          <p:nvPr/>
        </p:nvSpPr>
        <p:spPr>
          <a:xfrm>
            <a:off x="2617076" y="3287111"/>
            <a:ext cx="3767959" cy="41778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68569" tIns="68569" rIns="68569" bIns="68569" anchor="t" anchorCtr="0">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lnSpc>
                <a:spcPct val="100000"/>
              </a:lnSpc>
              <a:buSzPts val="2800"/>
            </a:pPr>
            <a:r>
              <a:rPr lang="nl" sz="2100" dirty="0">
                <a:solidFill>
                  <a:srgbClr val="D03631"/>
                </a:solidFill>
                <a:latin typeface="Arial" panose="020B0604020202020204" pitchFamily="34" charset="0"/>
                <a:cs typeface="Arial" panose="020B0604020202020204" pitchFamily="34" charset="0"/>
              </a:rPr>
              <a:t>Marc Chagall – Solitude 1933 </a:t>
            </a:r>
            <a:endParaRPr lang="nl-US" sz="2100" dirty="0">
              <a:solidFill>
                <a:srgbClr val="D03631"/>
              </a:solidFill>
              <a:latin typeface="Arial" panose="020B0604020202020204" pitchFamily="34" charset="0"/>
              <a:cs typeface="Arial" panose="020B0604020202020204" pitchFamily="34" charset="0"/>
            </a:endParaRPr>
          </a:p>
        </p:txBody>
      </p:sp>
      <p:sp>
        <p:nvSpPr>
          <p:cNvPr id="3" name="Google Shape;55;p13">
            <a:extLst>
              <a:ext uri="{FF2B5EF4-FFF2-40B4-BE49-F238E27FC236}">
                <a16:creationId xmlns:a16="http://schemas.microsoft.com/office/drawing/2014/main" id="{CABAEA7E-FF2C-C873-428E-4E886480876C}"/>
              </a:ext>
            </a:extLst>
          </p:cNvPr>
          <p:cNvSpPr txBox="1">
            <a:spLocks/>
          </p:cNvSpPr>
          <p:nvPr/>
        </p:nvSpPr>
        <p:spPr>
          <a:xfrm>
            <a:off x="869795" y="3641834"/>
            <a:ext cx="7114477" cy="144021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68569" tIns="68569" rIns="68569" bIns="68569" anchor="t" anchorCtr="0">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a:lnSpc>
                <a:spcPct val="115000"/>
              </a:lnSpc>
              <a:spcBef>
                <a:spcPts val="0"/>
              </a:spcBef>
              <a:spcAft>
                <a:spcPts val="1200"/>
              </a:spcAft>
              <a:buSzPts val="1800"/>
              <a:buNone/>
            </a:pPr>
            <a:r>
              <a:rPr lang="nl-NL" sz="1350" dirty="0">
                <a:solidFill>
                  <a:srgbClr val="002060"/>
                </a:solidFill>
                <a:latin typeface="Arial" panose="020B0604020202020204" pitchFamily="34" charset="0"/>
                <a:cs typeface="Arial" panose="020B0604020202020204" pitchFamily="34" charset="0"/>
              </a:rPr>
              <a:t>Jozua 1:8, “Dit boek met deze wet mag niet wijken uit uw mond, maar u moet het dag en nacht overdenken (</a:t>
            </a:r>
            <a:r>
              <a:rPr lang="nl-NL" sz="1350" i="1" dirty="0" err="1">
                <a:solidFill>
                  <a:srgbClr val="002060"/>
                </a:solidFill>
                <a:latin typeface="Arial" panose="020B0604020202020204" pitchFamily="34" charset="0"/>
                <a:cs typeface="Arial" panose="020B0604020202020204" pitchFamily="34" charset="0"/>
              </a:rPr>
              <a:t>hagah</a:t>
            </a:r>
            <a:r>
              <a:rPr lang="nl-NL" sz="1350" dirty="0">
                <a:solidFill>
                  <a:srgbClr val="002060"/>
                </a:solidFill>
                <a:latin typeface="Arial" panose="020B0604020202020204" pitchFamily="34" charset="0"/>
                <a:cs typeface="Arial" panose="020B0604020202020204" pitchFamily="34" charset="0"/>
              </a:rPr>
              <a:t>), zodat u nauwlettend zult handelen overeenkomstig alles wat daarin geschreven staat. Dan immers zult u uw wegen voorspoedig maken en dan zult u verstandig handelen.” (HSV)</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HOTO-2022-04-04-18-43-36 6.jpg" descr="PHOTO-2022-04-04-18-43-36 6.jpg"/>
          <p:cNvPicPr>
            <a:picLocks noChangeAspect="1"/>
          </p:cNvPicPr>
          <p:nvPr/>
        </p:nvPicPr>
        <p:blipFill>
          <a:blip r:embed="rId2"/>
          <a:stretch>
            <a:fillRect/>
          </a:stretch>
        </p:blipFill>
        <p:spPr>
          <a:xfrm>
            <a:off x="2796906" y="0"/>
            <a:ext cx="3857626" cy="51435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Picture 2"/>
          <p:cNvGrpSpPr/>
          <p:nvPr/>
        </p:nvGrpSpPr>
        <p:grpSpPr>
          <a:xfrm>
            <a:off x="7041746" y="1261678"/>
            <a:ext cx="1730778" cy="2307704"/>
            <a:chOff x="0" y="0"/>
            <a:chExt cx="2307702" cy="3076936"/>
          </a:xfrm>
        </p:grpSpPr>
        <p:sp>
          <p:nvSpPr>
            <p:cNvPr id="197" name="Rechthoek"/>
            <p:cNvSpPr/>
            <p:nvPr/>
          </p:nvSpPr>
          <p:spPr>
            <a:xfrm>
              <a:off x="0" y="0"/>
              <a:ext cx="2307703" cy="3076937"/>
            </a:xfrm>
            <a:prstGeom prst="rect">
              <a:avLst/>
            </a:prstGeom>
            <a:solidFill>
              <a:srgbClr val="EDEDED"/>
            </a:solidFill>
            <a:ln w="12700" cap="flat">
              <a:noFill/>
              <a:miter lim="400000"/>
            </a:ln>
            <a:effectLst/>
          </p:spPr>
          <p:txBody>
            <a:bodyPr wrap="square" lIns="34289" tIns="34289" rIns="34289" bIns="34289" numCol="1" anchor="ctr">
              <a:noAutofit/>
            </a:bodyPr>
            <a:lstStyle/>
            <a:p>
              <a:endParaRPr sz="1050"/>
            </a:p>
          </p:txBody>
        </p:sp>
        <p:pic>
          <p:nvPicPr>
            <p:cNvPr id="198" name="image22.jpeg" descr="image22.jpeg"/>
            <p:cNvPicPr>
              <a:picLocks noChangeAspect="1"/>
            </p:cNvPicPr>
            <p:nvPr/>
          </p:nvPicPr>
          <p:blipFill>
            <a:blip r:embed="rId3"/>
            <a:stretch>
              <a:fillRect/>
            </a:stretch>
          </p:blipFill>
          <p:spPr>
            <a:xfrm>
              <a:off x="0" y="0"/>
              <a:ext cx="2307703" cy="3076937"/>
            </a:xfrm>
            <a:prstGeom prst="rect">
              <a:avLst/>
            </a:prstGeom>
            <a:ln w="190500" cap="sq">
              <a:solidFill>
                <a:srgbClr val="FFFFFF"/>
              </a:solidFill>
              <a:prstDash val="solid"/>
              <a:miter lim="800000"/>
            </a:ln>
            <a:effectLst>
              <a:outerShdw blurRad="63500" dist="50800" dir="12900000" rotWithShape="0">
                <a:srgbClr val="000000">
                  <a:alpha val="30000"/>
                </a:srgbClr>
              </a:outerShdw>
            </a:effectLst>
          </p:spPr>
        </p:pic>
      </p:grpSp>
      <p:sp>
        <p:nvSpPr>
          <p:cNvPr id="200"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201"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Zingen</a:t>
            </a:r>
          </a:p>
        </p:txBody>
      </p:sp>
      <p:pic>
        <p:nvPicPr>
          <p:cNvPr id="202" name="Afbeelding 4" descr="Afbeelding 4"/>
          <p:cNvPicPr>
            <a:picLocks noChangeAspect="1"/>
          </p:cNvPicPr>
          <p:nvPr/>
        </p:nvPicPr>
        <p:blipFill>
          <a:blip r:embed="rId4"/>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203" name="Afbeelding 5" descr="Afbeelding 5"/>
          <p:cNvPicPr>
            <a:picLocks noChangeAspect="1"/>
          </p:cNvPicPr>
          <p:nvPr/>
        </p:nvPicPr>
        <p:blipFill>
          <a:blip r:embed="rId5"/>
          <a:stretch>
            <a:fillRect/>
          </a:stretch>
        </p:blipFill>
        <p:spPr>
          <a:xfrm>
            <a:off x="7338405" y="4239491"/>
            <a:ext cx="1634538" cy="774255"/>
          </a:xfrm>
          <a:prstGeom prst="rect">
            <a:avLst/>
          </a:prstGeom>
          <a:ln w="12700">
            <a:miter lim="400000"/>
          </a:ln>
        </p:spPr>
      </p:pic>
      <p:pic>
        <p:nvPicPr>
          <p:cNvPr id="204" name="Afbeelding 6" descr="Afbeelding 6"/>
          <p:cNvPicPr>
            <a:picLocks noChangeAspect="1"/>
          </p:cNvPicPr>
          <p:nvPr/>
        </p:nvPicPr>
        <p:blipFill>
          <a:blip r:embed="rId6"/>
          <a:stretch>
            <a:fillRect/>
          </a:stretch>
        </p:blipFill>
        <p:spPr>
          <a:xfrm>
            <a:off x="7870240" y="5793"/>
            <a:ext cx="1102703" cy="1079727"/>
          </a:xfrm>
          <a:prstGeom prst="rect">
            <a:avLst/>
          </a:prstGeom>
          <a:ln w="12700">
            <a:miter lim="400000"/>
          </a:ln>
        </p:spPr>
      </p:pic>
      <p:pic>
        <p:nvPicPr>
          <p:cNvPr id="205" name="Afbeelding 21" descr="Afbeelding 21"/>
          <p:cNvPicPr>
            <a:picLocks noChangeAspect="1"/>
          </p:cNvPicPr>
          <p:nvPr/>
        </p:nvPicPr>
        <p:blipFill>
          <a:blip r:embed="rId7"/>
          <a:srcRect l="18754" t="68552" r="55740" b="2522"/>
          <a:stretch>
            <a:fillRect/>
          </a:stretch>
        </p:blipFill>
        <p:spPr>
          <a:xfrm rot="19677133" flipH="1">
            <a:off x="4593377" y="2755930"/>
            <a:ext cx="1542457" cy="2617331"/>
          </a:xfrm>
          <a:prstGeom prst="rect">
            <a:avLst/>
          </a:prstGeom>
          <a:ln w="12700">
            <a:miter lim="400000"/>
          </a:ln>
        </p:spPr>
      </p:pic>
      <p:pic>
        <p:nvPicPr>
          <p:cNvPr id="206" name="Afbeelding 11" descr="Afbeelding 11"/>
          <p:cNvPicPr>
            <a:picLocks noChangeAspect="1"/>
          </p:cNvPicPr>
          <p:nvPr/>
        </p:nvPicPr>
        <p:blipFill>
          <a:blip r:embed="rId8"/>
          <a:stretch>
            <a:fillRect/>
          </a:stretch>
        </p:blipFill>
        <p:spPr>
          <a:xfrm>
            <a:off x="4996113" y="2681433"/>
            <a:ext cx="2562351" cy="2138341"/>
          </a:xfrm>
          <a:prstGeom prst="rect">
            <a:avLst/>
          </a:prstGeom>
          <a:ln w="12700">
            <a:miter lim="400000"/>
          </a:ln>
        </p:spPr>
      </p:pic>
      <p:pic>
        <p:nvPicPr>
          <p:cNvPr id="207" name="Afbeelding 17" descr="Afbeelding 17"/>
          <p:cNvPicPr>
            <a:picLocks noChangeAspect="1"/>
          </p:cNvPicPr>
          <p:nvPr/>
        </p:nvPicPr>
        <p:blipFill>
          <a:blip r:embed="rId9"/>
          <a:stretch>
            <a:fillRect/>
          </a:stretch>
        </p:blipFill>
        <p:spPr>
          <a:xfrm>
            <a:off x="5803995" y="3114419"/>
            <a:ext cx="946588" cy="1226427"/>
          </a:xfrm>
          <a:prstGeom prst="rect">
            <a:avLst/>
          </a:prstGeom>
          <a:ln w="12700">
            <a:miter lim="400000"/>
          </a:ln>
        </p:spPr>
      </p:pic>
      <p:pic>
        <p:nvPicPr>
          <p:cNvPr id="208" name="Afbeelding 2" descr="Afbeelding 2"/>
          <p:cNvPicPr>
            <a:picLocks noChangeAspect="1"/>
          </p:cNvPicPr>
          <p:nvPr/>
        </p:nvPicPr>
        <p:blipFill>
          <a:blip r:embed="rId10"/>
          <a:stretch>
            <a:fillRect/>
          </a:stretch>
        </p:blipFill>
        <p:spPr>
          <a:xfrm flipH="1">
            <a:off x="2610653" y="3289827"/>
            <a:ext cx="1877845" cy="1899327"/>
          </a:xfrm>
          <a:prstGeom prst="rect">
            <a:avLst/>
          </a:prstGeom>
          <a:ln w="12700">
            <a:miter lim="400000"/>
          </a:ln>
        </p:spPr>
      </p:pic>
      <p:pic>
        <p:nvPicPr>
          <p:cNvPr id="209" name="Afbeelding 7" descr="Afbeelding 7"/>
          <p:cNvPicPr>
            <a:picLocks noChangeAspect="1"/>
          </p:cNvPicPr>
          <p:nvPr/>
        </p:nvPicPr>
        <p:blipFill>
          <a:blip r:embed="rId11"/>
          <a:stretch>
            <a:fillRect/>
          </a:stretch>
        </p:blipFill>
        <p:spPr>
          <a:xfrm>
            <a:off x="79369" y="3114419"/>
            <a:ext cx="2987093" cy="1814739"/>
          </a:xfrm>
          <a:prstGeom prst="rect">
            <a:avLst/>
          </a:prstGeom>
          <a:ln w="12700">
            <a:miter lim="400000"/>
          </a:ln>
        </p:spPr>
      </p:pic>
      <p:sp>
        <p:nvSpPr>
          <p:cNvPr id="210" name="Tekstvak 2"/>
          <p:cNvSpPr txBox="1"/>
          <p:nvPr/>
        </p:nvSpPr>
        <p:spPr>
          <a:xfrm>
            <a:off x="168592" y="1224987"/>
            <a:ext cx="2599373" cy="522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lnSpc>
                <a:spcPct val="107000"/>
              </a:lnSpc>
              <a:spcBef>
                <a:spcPts val="600"/>
              </a:spcBef>
              <a:defRPr sz="1600" b="1">
                <a:solidFill>
                  <a:srgbClr val="002060"/>
                </a:solidFill>
              </a:defRPr>
            </a:pPr>
            <a:r>
              <a:rPr sz="1200"/>
              <a:t>PSALM 130 – TEHILLIM 130 – </a:t>
            </a:r>
            <a:r>
              <a:rPr sz="1500">
                <a:latin typeface="Times New Roman"/>
                <a:ea typeface="Times New Roman"/>
                <a:cs typeface="Times New Roman"/>
                <a:sym typeface="Times New Roman"/>
              </a:rPr>
              <a:t>תהלים</a:t>
            </a:r>
            <a:r>
              <a:rPr sz="1500">
                <a:latin typeface="Script MT Bold"/>
                <a:ea typeface="Script MT Bold"/>
                <a:cs typeface="Script MT Bold"/>
                <a:sym typeface="Script MT Bold"/>
              </a:rPr>
              <a:t> </a:t>
            </a:r>
            <a:r>
              <a:rPr sz="1500">
                <a:latin typeface="Times New Roman"/>
                <a:ea typeface="Times New Roman"/>
                <a:cs typeface="Times New Roman"/>
                <a:sym typeface="Times New Roman"/>
              </a:rPr>
              <a:t>קל</a:t>
            </a:r>
          </a:p>
        </p:txBody>
      </p:sp>
      <p:pic>
        <p:nvPicPr>
          <p:cNvPr id="211" name="Afbeelding 10" descr="Afbeelding 10"/>
          <p:cNvPicPr>
            <a:picLocks noChangeAspect="1"/>
          </p:cNvPicPr>
          <p:nvPr/>
        </p:nvPicPr>
        <p:blipFill>
          <a:blip r:embed="rId12"/>
          <a:stretch>
            <a:fillRect/>
          </a:stretch>
        </p:blipFill>
        <p:spPr>
          <a:xfrm>
            <a:off x="471725" y="1530034"/>
            <a:ext cx="1993107" cy="1450182"/>
          </a:xfrm>
          <a:prstGeom prst="rect">
            <a:avLst/>
          </a:prstGeom>
          <a:ln w="12700">
            <a:miter lim="400000"/>
          </a:ln>
        </p:spPr>
      </p:pic>
      <p:sp>
        <p:nvSpPr>
          <p:cNvPr id="212" name="Tekstvak 15"/>
          <p:cNvSpPr txBox="1"/>
          <p:nvPr/>
        </p:nvSpPr>
        <p:spPr>
          <a:xfrm>
            <a:off x="3789993" y="1323725"/>
            <a:ext cx="2412242" cy="484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1700" u="sng">
                <a:solidFill>
                  <a:srgbClr val="0563C1"/>
                </a:solidFill>
                <a:uFill>
                  <a:solidFill>
                    <a:srgbClr val="0563C1"/>
                  </a:solidFill>
                </a:uFill>
                <a:hlinkClick r:id="rId13"/>
              </a:defRPr>
            </a:lvl1pPr>
          </a:lstStyle>
          <a:p>
            <a:pPr>
              <a:defRPr>
                <a:solidFill>
                  <a:srgbClr val="000000"/>
                </a:solidFill>
                <a:uFillTx/>
              </a:defRPr>
            </a:pPr>
            <a:r>
              <a:rPr sz="1275"/>
              <a:t>https://www.youtube.com/watch?v=4k32sHPzVhY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Picture 2"/>
          <p:cNvGrpSpPr/>
          <p:nvPr/>
        </p:nvGrpSpPr>
        <p:grpSpPr>
          <a:xfrm>
            <a:off x="7041746" y="1261678"/>
            <a:ext cx="1730778" cy="2307704"/>
            <a:chOff x="0" y="0"/>
            <a:chExt cx="2307702" cy="3076936"/>
          </a:xfrm>
        </p:grpSpPr>
        <p:sp>
          <p:nvSpPr>
            <p:cNvPr id="216" name="Rechthoek"/>
            <p:cNvSpPr/>
            <p:nvPr/>
          </p:nvSpPr>
          <p:spPr>
            <a:xfrm>
              <a:off x="0" y="0"/>
              <a:ext cx="2307703" cy="3076937"/>
            </a:xfrm>
            <a:prstGeom prst="rect">
              <a:avLst/>
            </a:prstGeom>
            <a:solidFill>
              <a:srgbClr val="EDEDED"/>
            </a:solidFill>
            <a:ln w="12700" cap="flat">
              <a:noFill/>
              <a:miter lim="400000"/>
            </a:ln>
            <a:effectLst/>
          </p:spPr>
          <p:txBody>
            <a:bodyPr wrap="square" lIns="34289" tIns="34289" rIns="34289" bIns="34289" numCol="1" anchor="ctr">
              <a:noAutofit/>
            </a:bodyPr>
            <a:lstStyle/>
            <a:p>
              <a:endParaRPr sz="1050"/>
            </a:p>
          </p:txBody>
        </p:sp>
        <p:pic>
          <p:nvPicPr>
            <p:cNvPr id="217" name="image22.jpeg" descr="image22.jpeg"/>
            <p:cNvPicPr>
              <a:picLocks noChangeAspect="1"/>
            </p:cNvPicPr>
            <p:nvPr/>
          </p:nvPicPr>
          <p:blipFill>
            <a:blip r:embed="rId3"/>
            <a:stretch>
              <a:fillRect/>
            </a:stretch>
          </p:blipFill>
          <p:spPr>
            <a:xfrm>
              <a:off x="0" y="0"/>
              <a:ext cx="2307703" cy="3076937"/>
            </a:xfrm>
            <a:prstGeom prst="rect">
              <a:avLst/>
            </a:prstGeom>
            <a:ln w="190500" cap="sq">
              <a:solidFill>
                <a:srgbClr val="FFFFFF"/>
              </a:solidFill>
              <a:prstDash val="solid"/>
              <a:miter lim="800000"/>
            </a:ln>
            <a:effectLst>
              <a:outerShdw blurRad="63500" dist="50800" dir="12900000" rotWithShape="0">
                <a:srgbClr val="000000">
                  <a:alpha val="30000"/>
                </a:srgbClr>
              </a:outerShdw>
            </a:effectLst>
          </p:spPr>
        </p:pic>
      </p:grpSp>
      <p:sp>
        <p:nvSpPr>
          <p:cNvPr id="219"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220"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Is zingen met en over Israël een roeping van de kerk?</a:t>
            </a:r>
          </a:p>
        </p:txBody>
      </p:sp>
      <p:pic>
        <p:nvPicPr>
          <p:cNvPr id="221" name="Afbeelding 4" descr="Afbeelding 4"/>
          <p:cNvPicPr>
            <a:picLocks noChangeAspect="1"/>
          </p:cNvPicPr>
          <p:nvPr/>
        </p:nvPicPr>
        <p:blipFill>
          <a:blip r:embed="rId4"/>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222" name="Afbeelding 5" descr="Afbeelding 5"/>
          <p:cNvPicPr>
            <a:picLocks noChangeAspect="1"/>
          </p:cNvPicPr>
          <p:nvPr/>
        </p:nvPicPr>
        <p:blipFill>
          <a:blip r:embed="rId5"/>
          <a:stretch>
            <a:fillRect/>
          </a:stretch>
        </p:blipFill>
        <p:spPr>
          <a:xfrm>
            <a:off x="7338405" y="4239491"/>
            <a:ext cx="1634538" cy="774255"/>
          </a:xfrm>
          <a:prstGeom prst="rect">
            <a:avLst/>
          </a:prstGeom>
          <a:ln w="12700">
            <a:miter lim="400000"/>
          </a:ln>
        </p:spPr>
      </p:pic>
      <p:pic>
        <p:nvPicPr>
          <p:cNvPr id="223" name="Afbeelding 6" descr="Afbeelding 6"/>
          <p:cNvPicPr>
            <a:picLocks noChangeAspect="1"/>
          </p:cNvPicPr>
          <p:nvPr/>
        </p:nvPicPr>
        <p:blipFill>
          <a:blip r:embed="rId6"/>
          <a:stretch>
            <a:fillRect/>
          </a:stretch>
        </p:blipFill>
        <p:spPr>
          <a:xfrm>
            <a:off x="7980853" y="11286"/>
            <a:ext cx="1102703" cy="1079728"/>
          </a:xfrm>
          <a:prstGeom prst="rect">
            <a:avLst/>
          </a:prstGeom>
          <a:ln w="12700">
            <a:miter lim="400000"/>
          </a:ln>
        </p:spPr>
      </p:pic>
      <p:pic>
        <p:nvPicPr>
          <p:cNvPr id="224" name="Afbeelding 21" descr="Afbeelding 21"/>
          <p:cNvPicPr>
            <a:picLocks noChangeAspect="1"/>
          </p:cNvPicPr>
          <p:nvPr/>
        </p:nvPicPr>
        <p:blipFill>
          <a:blip r:embed="rId7"/>
          <a:srcRect l="18754" t="68552" r="55740" b="2522"/>
          <a:stretch>
            <a:fillRect/>
          </a:stretch>
        </p:blipFill>
        <p:spPr>
          <a:xfrm rot="19677133" flipH="1">
            <a:off x="4593377" y="2755930"/>
            <a:ext cx="1542457" cy="2617331"/>
          </a:xfrm>
          <a:prstGeom prst="rect">
            <a:avLst/>
          </a:prstGeom>
          <a:ln w="12700">
            <a:miter lim="400000"/>
          </a:ln>
        </p:spPr>
      </p:pic>
      <p:pic>
        <p:nvPicPr>
          <p:cNvPr id="225" name="Afbeelding 11" descr="Afbeelding 11"/>
          <p:cNvPicPr>
            <a:picLocks noChangeAspect="1"/>
          </p:cNvPicPr>
          <p:nvPr/>
        </p:nvPicPr>
        <p:blipFill>
          <a:blip r:embed="rId8"/>
          <a:stretch>
            <a:fillRect/>
          </a:stretch>
        </p:blipFill>
        <p:spPr>
          <a:xfrm>
            <a:off x="4996113" y="2681433"/>
            <a:ext cx="2562351" cy="2138341"/>
          </a:xfrm>
          <a:prstGeom prst="rect">
            <a:avLst/>
          </a:prstGeom>
          <a:ln w="12700">
            <a:miter lim="400000"/>
          </a:ln>
        </p:spPr>
      </p:pic>
      <p:pic>
        <p:nvPicPr>
          <p:cNvPr id="226" name="Afbeelding 17" descr="Afbeelding 17"/>
          <p:cNvPicPr>
            <a:picLocks noChangeAspect="1"/>
          </p:cNvPicPr>
          <p:nvPr/>
        </p:nvPicPr>
        <p:blipFill>
          <a:blip r:embed="rId9"/>
          <a:stretch>
            <a:fillRect/>
          </a:stretch>
        </p:blipFill>
        <p:spPr>
          <a:xfrm>
            <a:off x="5803995" y="3114419"/>
            <a:ext cx="946588" cy="1226427"/>
          </a:xfrm>
          <a:prstGeom prst="rect">
            <a:avLst/>
          </a:prstGeom>
          <a:ln w="12700">
            <a:miter lim="400000"/>
          </a:ln>
        </p:spPr>
      </p:pic>
      <p:pic>
        <p:nvPicPr>
          <p:cNvPr id="227" name="Afbeelding 2" descr="Afbeelding 2"/>
          <p:cNvPicPr>
            <a:picLocks noChangeAspect="1"/>
          </p:cNvPicPr>
          <p:nvPr/>
        </p:nvPicPr>
        <p:blipFill>
          <a:blip r:embed="rId10"/>
          <a:stretch>
            <a:fillRect/>
          </a:stretch>
        </p:blipFill>
        <p:spPr>
          <a:xfrm flipH="1">
            <a:off x="2610653" y="3289827"/>
            <a:ext cx="1877845" cy="1899327"/>
          </a:xfrm>
          <a:prstGeom prst="rect">
            <a:avLst/>
          </a:prstGeom>
          <a:ln w="12700">
            <a:miter lim="400000"/>
          </a:ln>
        </p:spPr>
      </p:pic>
      <p:pic>
        <p:nvPicPr>
          <p:cNvPr id="228" name="Afbeelding 7" descr="Afbeelding 7"/>
          <p:cNvPicPr>
            <a:picLocks noChangeAspect="1"/>
          </p:cNvPicPr>
          <p:nvPr/>
        </p:nvPicPr>
        <p:blipFill>
          <a:blip r:embed="rId11"/>
          <a:stretch>
            <a:fillRect/>
          </a:stretch>
        </p:blipFill>
        <p:spPr>
          <a:xfrm>
            <a:off x="79369" y="3114419"/>
            <a:ext cx="2987093" cy="1814739"/>
          </a:xfrm>
          <a:prstGeom prst="rect">
            <a:avLst/>
          </a:prstGeom>
          <a:ln w="12700">
            <a:miter lim="400000"/>
          </a:ln>
        </p:spPr>
      </p:pic>
      <p:sp>
        <p:nvSpPr>
          <p:cNvPr id="229" name="Tekstvak 2"/>
          <p:cNvSpPr txBox="1"/>
          <p:nvPr/>
        </p:nvSpPr>
        <p:spPr>
          <a:xfrm>
            <a:off x="168592" y="1224987"/>
            <a:ext cx="2599373" cy="522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lnSpc>
                <a:spcPct val="107000"/>
              </a:lnSpc>
              <a:spcBef>
                <a:spcPts val="600"/>
              </a:spcBef>
              <a:defRPr sz="1600" b="1">
                <a:solidFill>
                  <a:srgbClr val="002060"/>
                </a:solidFill>
              </a:defRPr>
            </a:pPr>
            <a:r>
              <a:rPr sz="1200"/>
              <a:t>PSALM 130 – TEHILLIM 130 – </a:t>
            </a:r>
            <a:r>
              <a:rPr sz="1500">
                <a:latin typeface="Times New Roman"/>
                <a:ea typeface="Times New Roman"/>
                <a:cs typeface="Times New Roman"/>
                <a:sym typeface="Times New Roman"/>
              </a:rPr>
              <a:t>תהלים</a:t>
            </a:r>
            <a:r>
              <a:rPr sz="1500">
                <a:latin typeface="Script MT Bold"/>
                <a:ea typeface="Script MT Bold"/>
                <a:cs typeface="Script MT Bold"/>
                <a:sym typeface="Script MT Bold"/>
              </a:rPr>
              <a:t> </a:t>
            </a:r>
            <a:r>
              <a:rPr sz="1500">
                <a:latin typeface="Times New Roman"/>
                <a:ea typeface="Times New Roman"/>
                <a:cs typeface="Times New Roman"/>
                <a:sym typeface="Times New Roman"/>
              </a:rPr>
              <a:t>קל</a:t>
            </a:r>
          </a:p>
        </p:txBody>
      </p:sp>
      <p:pic>
        <p:nvPicPr>
          <p:cNvPr id="230" name="Afbeelding 10" descr="Afbeelding 10"/>
          <p:cNvPicPr>
            <a:picLocks noChangeAspect="1"/>
          </p:cNvPicPr>
          <p:nvPr/>
        </p:nvPicPr>
        <p:blipFill>
          <a:blip r:embed="rId12"/>
          <a:stretch>
            <a:fillRect/>
          </a:stretch>
        </p:blipFill>
        <p:spPr>
          <a:xfrm>
            <a:off x="471725" y="1530034"/>
            <a:ext cx="1993107" cy="1450182"/>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salm 130:4 (Oude Berijming)…"/>
          <p:cNvSpPr txBox="1"/>
          <p:nvPr/>
        </p:nvSpPr>
        <p:spPr>
          <a:xfrm>
            <a:off x="144200" y="186482"/>
            <a:ext cx="3140601" cy="477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nchor="ctr">
            <a:spAutoFit/>
          </a:bodyPr>
          <a:lstStyle/>
          <a:p>
            <a:pPr algn="ctr" defTabSz="342900">
              <a:defRPr sz="2000" i="1">
                <a:latin typeface="+mn-lt"/>
                <a:ea typeface="+mn-ea"/>
                <a:cs typeface="+mn-cs"/>
                <a:sym typeface="Helvetica"/>
              </a:defRPr>
            </a:pPr>
            <a:r>
              <a:rPr lang="nl-NL" sz="1600" dirty="0">
                <a:solidFill>
                  <a:srgbClr val="002060"/>
                </a:solidFill>
                <a:latin typeface="+mn-lt"/>
              </a:rPr>
              <a:t>Psalm 130:4 (Oude Berijming)</a:t>
            </a:r>
          </a:p>
          <a:p>
            <a:pPr algn="ctr" defTabSz="342900">
              <a:defRPr sz="2000">
                <a:latin typeface="+mn-lt"/>
                <a:ea typeface="+mn-ea"/>
                <a:cs typeface="+mn-cs"/>
                <a:sym typeface="Helvetica"/>
              </a:defRPr>
            </a:pPr>
            <a:r>
              <a:rPr lang="nl-NL" sz="1600" dirty="0">
                <a:solidFill>
                  <a:srgbClr val="002060"/>
                </a:solidFill>
                <a:latin typeface="+mn-lt"/>
              </a:rPr>
              <a:t>Hoopt op den HEER', gij vromen; </a:t>
            </a:r>
          </a:p>
          <a:p>
            <a:pPr algn="ctr" defTabSz="342900">
              <a:defRPr sz="2000">
                <a:latin typeface="+mn-lt"/>
                <a:ea typeface="+mn-ea"/>
                <a:cs typeface="+mn-cs"/>
                <a:sym typeface="Helvetica"/>
              </a:defRPr>
            </a:pPr>
            <a:r>
              <a:rPr lang="nl-NL" sz="1600" dirty="0">
                <a:solidFill>
                  <a:srgbClr val="002060"/>
                </a:solidFill>
                <a:latin typeface="+mn-lt"/>
              </a:rPr>
              <a:t>Is </a:t>
            </a:r>
            <a:r>
              <a:rPr lang="nl-NL" sz="1600" b="1" dirty="0">
                <a:solidFill>
                  <a:srgbClr val="002060"/>
                </a:solidFill>
                <a:latin typeface="+mn-lt"/>
              </a:rPr>
              <a:t>Israël </a:t>
            </a:r>
            <a:r>
              <a:rPr lang="nl-NL" sz="1600" dirty="0">
                <a:solidFill>
                  <a:srgbClr val="002060"/>
                </a:solidFill>
                <a:latin typeface="+mn-lt"/>
              </a:rPr>
              <a:t>in nood,</a:t>
            </a:r>
          </a:p>
          <a:p>
            <a:pPr algn="ctr" defTabSz="342900">
              <a:defRPr sz="2000">
                <a:latin typeface="+mn-lt"/>
                <a:ea typeface="+mn-ea"/>
                <a:cs typeface="+mn-cs"/>
                <a:sym typeface="Helvetica"/>
              </a:defRPr>
            </a:pPr>
            <a:r>
              <a:rPr lang="nl-NL" sz="1600" dirty="0">
                <a:solidFill>
                  <a:srgbClr val="002060"/>
                </a:solidFill>
                <a:latin typeface="+mn-lt"/>
              </a:rPr>
              <a:t>er zal verlossing komen;</a:t>
            </a:r>
          </a:p>
          <a:p>
            <a:pPr algn="ctr" defTabSz="342900">
              <a:defRPr sz="2000">
                <a:latin typeface="+mn-lt"/>
                <a:ea typeface="+mn-ea"/>
                <a:cs typeface="+mn-cs"/>
                <a:sym typeface="Helvetica"/>
              </a:defRPr>
            </a:pPr>
            <a:r>
              <a:rPr lang="nl-NL" sz="1600" dirty="0">
                <a:solidFill>
                  <a:srgbClr val="002060"/>
                </a:solidFill>
                <a:latin typeface="+mn-lt"/>
              </a:rPr>
              <a:t>Zijn goedheid is zeer groot.</a:t>
            </a:r>
          </a:p>
          <a:p>
            <a:pPr algn="ctr" defTabSz="342900">
              <a:defRPr sz="2000">
                <a:latin typeface="+mn-lt"/>
                <a:ea typeface="+mn-ea"/>
                <a:cs typeface="+mn-cs"/>
                <a:sym typeface="Helvetica"/>
              </a:defRPr>
            </a:pPr>
            <a:r>
              <a:rPr lang="nl-NL" sz="1600" dirty="0">
                <a:solidFill>
                  <a:srgbClr val="002060"/>
                </a:solidFill>
                <a:latin typeface="+mn-lt"/>
              </a:rPr>
              <a:t>Hij maakt, </a:t>
            </a:r>
            <a:r>
              <a:rPr lang="nl-NL" sz="1600" b="1" dirty="0">
                <a:solidFill>
                  <a:srgbClr val="002060"/>
                </a:solidFill>
                <a:latin typeface="+mn-lt"/>
              </a:rPr>
              <a:t>op hun gebeden</a:t>
            </a:r>
            <a:r>
              <a:rPr lang="nl-NL" sz="1600" dirty="0">
                <a:solidFill>
                  <a:srgbClr val="002060"/>
                </a:solidFill>
                <a:latin typeface="+mn-lt"/>
              </a:rPr>
              <a:t>, </a:t>
            </a:r>
          </a:p>
          <a:p>
            <a:pPr algn="ctr" defTabSz="342900">
              <a:defRPr sz="2000">
                <a:latin typeface="+mn-lt"/>
                <a:ea typeface="+mn-ea"/>
                <a:cs typeface="+mn-cs"/>
                <a:sym typeface="Helvetica"/>
              </a:defRPr>
            </a:pPr>
            <a:r>
              <a:rPr lang="nl-NL" sz="1600" dirty="0">
                <a:solidFill>
                  <a:srgbClr val="002060"/>
                </a:solidFill>
                <a:latin typeface="+mn-lt"/>
              </a:rPr>
              <a:t>gans </a:t>
            </a:r>
            <a:r>
              <a:rPr lang="nl-NL" sz="1600" b="1" dirty="0">
                <a:solidFill>
                  <a:srgbClr val="002060"/>
                </a:solidFill>
                <a:latin typeface="+mn-lt"/>
              </a:rPr>
              <a:t>Israël </a:t>
            </a:r>
            <a:r>
              <a:rPr lang="nl-NL" sz="1600" dirty="0">
                <a:solidFill>
                  <a:srgbClr val="002060"/>
                </a:solidFill>
                <a:latin typeface="+mn-lt"/>
              </a:rPr>
              <a:t>eens vrij</a:t>
            </a:r>
          </a:p>
          <a:p>
            <a:pPr algn="ctr" defTabSz="342900">
              <a:defRPr sz="2000">
                <a:latin typeface="+mn-lt"/>
                <a:ea typeface="+mn-ea"/>
                <a:cs typeface="+mn-cs"/>
                <a:sym typeface="Helvetica"/>
              </a:defRPr>
            </a:pPr>
            <a:r>
              <a:rPr lang="nl-NL" sz="1600" dirty="0">
                <a:solidFill>
                  <a:srgbClr val="002060"/>
                </a:solidFill>
                <a:latin typeface="+mn-lt"/>
              </a:rPr>
              <a:t>van ongerechtigheden;</a:t>
            </a:r>
          </a:p>
          <a:p>
            <a:pPr algn="ctr" defTabSz="342900">
              <a:defRPr sz="2000" b="1">
                <a:latin typeface="+mn-lt"/>
                <a:ea typeface="+mn-ea"/>
                <a:cs typeface="+mn-cs"/>
                <a:sym typeface="Helvetica"/>
              </a:defRPr>
            </a:pPr>
            <a:r>
              <a:rPr lang="nl-NL" sz="1600" dirty="0">
                <a:solidFill>
                  <a:srgbClr val="002060"/>
                </a:solidFill>
                <a:latin typeface="+mn-lt"/>
              </a:rPr>
              <a:t>Zo doe Hij ook aan mij.</a:t>
            </a:r>
          </a:p>
          <a:p>
            <a:pPr algn="ctr" defTabSz="342900">
              <a:defRPr sz="2000">
                <a:latin typeface="+mn-lt"/>
                <a:ea typeface="+mn-ea"/>
                <a:cs typeface="+mn-cs"/>
                <a:sym typeface="Helvetica"/>
              </a:defRPr>
            </a:pPr>
            <a:r>
              <a:rPr lang="nl-NL" sz="1600" dirty="0">
                <a:solidFill>
                  <a:srgbClr val="002060"/>
                </a:solidFill>
                <a:latin typeface="+mn-lt"/>
              </a:rPr>
              <a:t> </a:t>
            </a:r>
          </a:p>
          <a:p>
            <a:pPr algn="ctr" defTabSz="342900">
              <a:defRPr sz="2000" i="1">
                <a:latin typeface="+mn-lt"/>
                <a:ea typeface="+mn-ea"/>
                <a:cs typeface="+mn-cs"/>
                <a:sym typeface="Helvetica"/>
              </a:defRPr>
            </a:pPr>
            <a:r>
              <a:rPr lang="nl-NL" sz="1600" dirty="0">
                <a:solidFill>
                  <a:srgbClr val="002060"/>
                </a:solidFill>
                <a:latin typeface="+mn-lt"/>
              </a:rPr>
              <a:t>Psalm 130:4 (Nieuwe Berijming)</a:t>
            </a:r>
          </a:p>
          <a:p>
            <a:pPr algn="ctr" defTabSz="342900">
              <a:defRPr sz="2000" b="1">
                <a:latin typeface="+mn-lt"/>
                <a:ea typeface="+mn-ea"/>
                <a:cs typeface="+mn-cs"/>
                <a:sym typeface="Helvetica"/>
              </a:defRPr>
            </a:pPr>
            <a:r>
              <a:rPr lang="nl-NL" sz="1600" dirty="0">
                <a:solidFill>
                  <a:srgbClr val="002060"/>
                </a:solidFill>
                <a:latin typeface="+mn-lt"/>
              </a:rPr>
              <a:t>Gij al Gods bondgenoten</a:t>
            </a:r>
          </a:p>
          <a:p>
            <a:pPr algn="ctr" defTabSz="342900">
              <a:defRPr sz="2000">
                <a:latin typeface="+mn-lt"/>
                <a:ea typeface="+mn-ea"/>
                <a:cs typeface="+mn-cs"/>
                <a:sym typeface="Helvetica"/>
              </a:defRPr>
            </a:pPr>
            <a:r>
              <a:rPr lang="nl-NL" sz="1600" dirty="0">
                <a:solidFill>
                  <a:srgbClr val="002060"/>
                </a:solidFill>
                <a:latin typeface="+mn-lt"/>
              </a:rPr>
              <a:t>ziet naar zijn toekomst uit!</a:t>
            </a:r>
          </a:p>
          <a:p>
            <a:pPr algn="ctr" defTabSz="342900">
              <a:defRPr sz="2000">
                <a:latin typeface="+mn-lt"/>
                <a:ea typeface="+mn-ea"/>
                <a:cs typeface="+mn-cs"/>
                <a:sym typeface="Helvetica"/>
              </a:defRPr>
            </a:pPr>
            <a:r>
              <a:rPr lang="nl-NL" sz="1600" dirty="0">
                <a:solidFill>
                  <a:srgbClr val="002060"/>
                </a:solidFill>
                <a:latin typeface="+mn-lt"/>
              </a:rPr>
              <a:t>De HEER is vast besloten</a:t>
            </a:r>
          </a:p>
          <a:p>
            <a:pPr algn="ctr" defTabSz="342900">
              <a:defRPr sz="2000">
                <a:latin typeface="+mn-lt"/>
                <a:ea typeface="+mn-ea"/>
                <a:cs typeface="+mn-cs"/>
                <a:sym typeface="Helvetica"/>
              </a:defRPr>
            </a:pPr>
            <a:r>
              <a:rPr lang="nl-NL" sz="1600" dirty="0">
                <a:solidFill>
                  <a:srgbClr val="002060"/>
                </a:solidFill>
                <a:latin typeface="+mn-lt"/>
              </a:rPr>
              <a:t>tot goedertierenheid!</a:t>
            </a:r>
          </a:p>
          <a:p>
            <a:pPr algn="ctr" defTabSz="342900">
              <a:defRPr sz="2000">
                <a:latin typeface="+mn-lt"/>
                <a:ea typeface="+mn-ea"/>
                <a:cs typeface="+mn-cs"/>
                <a:sym typeface="Helvetica"/>
              </a:defRPr>
            </a:pPr>
            <a:r>
              <a:rPr lang="nl-NL" sz="1600" dirty="0">
                <a:solidFill>
                  <a:srgbClr val="002060"/>
                </a:solidFill>
                <a:latin typeface="+mn-lt"/>
              </a:rPr>
              <a:t>Hoort aan de goede tijding: </a:t>
            </a:r>
          </a:p>
          <a:p>
            <a:pPr algn="ctr" defTabSz="342900">
              <a:defRPr sz="2000">
                <a:latin typeface="+mn-lt"/>
                <a:ea typeface="+mn-ea"/>
                <a:cs typeface="+mn-cs"/>
                <a:sym typeface="Helvetica"/>
              </a:defRPr>
            </a:pPr>
            <a:r>
              <a:rPr lang="nl-NL" sz="1600" dirty="0">
                <a:solidFill>
                  <a:srgbClr val="002060"/>
                </a:solidFill>
                <a:latin typeface="+mn-lt"/>
              </a:rPr>
              <a:t>Hij geeft in zijn geduld</a:t>
            </a:r>
          </a:p>
          <a:p>
            <a:pPr algn="ctr" defTabSz="342900">
              <a:defRPr sz="2000">
                <a:latin typeface="+mn-lt"/>
                <a:ea typeface="+mn-ea"/>
                <a:cs typeface="+mn-cs"/>
                <a:sym typeface="Helvetica"/>
              </a:defRPr>
            </a:pPr>
            <a:r>
              <a:rPr lang="nl-NL" sz="1600" b="1" dirty="0">
                <a:solidFill>
                  <a:srgbClr val="002060"/>
                </a:solidFill>
                <a:latin typeface="+mn-lt"/>
              </a:rPr>
              <a:t>aan Israël</a:t>
            </a:r>
            <a:r>
              <a:rPr lang="nl-NL" sz="1600" dirty="0">
                <a:solidFill>
                  <a:srgbClr val="002060"/>
                </a:solidFill>
                <a:latin typeface="+mn-lt"/>
              </a:rPr>
              <a:t> bevrijding</a:t>
            </a:r>
          </a:p>
          <a:p>
            <a:pPr algn="ctr" defTabSz="342900">
              <a:defRPr sz="2000">
                <a:latin typeface="+mn-lt"/>
                <a:ea typeface="+mn-ea"/>
                <a:cs typeface="+mn-cs"/>
                <a:sym typeface="Helvetica"/>
              </a:defRPr>
            </a:pPr>
            <a:r>
              <a:rPr lang="nl-NL" sz="1600" dirty="0">
                <a:solidFill>
                  <a:srgbClr val="002060"/>
                </a:solidFill>
                <a:latin typeface="+mn-lt"/>
              </a:rPr>
              <a:t>van onrecht en van schuld.</a:t>
            </a:r>
          </a:p>
        </p:txBody>
      </p:sp>
      <p:sp>
        <p:nvSpPr>
          <p:cNvPr id="236" name="Tekst"/>
          <p:cNvSpPr txBox="1"/>
          <p:nvPr/>
        </p:nvSpPr>
        <p:spPr>
          <a:xfrm>
            <a:off x="5058941" y="1612835"/>
            <a:ext cx="69312"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defTabSz="342900">
              <a:defRPr sz="1200">
                <a:latin typeface="Times Roman"/>
                <a:ea typeface="Times Roman"/>
                <a:cs typeface="Times Roman"/>
                <a:sym typeface="Times Roman"/>
              </a:defRPr>
            </a:pPr>
            <a:endParaRPr sz="900"/>
          </a:p>
        </p:txBody>
      </p:sp>
      <p:sp>
        <p:nvSpPr>
          <p:cNvPr id="2" name="Tekstvak 1">
            <a:extLst>
              <a:ext uri="{FF2B5EF4-FFF2-40B4-BE49-F238E27FC236}">
                <a16:creationId xmlns:a16="http://schemas.microsoft.com/office/drawing/2014/main" id="{FF447E7A-47D4-CC0E-20C5-746BC371381A}"/>
              </a:ext>
            </a:extLst>
          </p:cNvPr>
          <p:cNvSpPr txBox="1"/>
          <p:nvPr/>
        </p:nvSpPr>
        <p:spPr>
          <a:xfrm>
            <a:off x="3791415" y="457200"/>
            <a:ext cx="5023401" cy="44627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Hoe ervaart u de verbondenheid met Israël bij het zingen van de Psalmen in een eredienst?</a:t>
            </a:r>
          </a:p>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Is er verschil tussen het zingen van Psalmen in de synagoge en in de kerk?</a:t>
            </a:r>
          </a:p>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‘op hun gebeden’: Om welke gebeden gaat dit? Van het oude Israël, het Israël vandaag, de kerk?</a:t>
            </a:r>
          </a:p>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‘is Israël in nood?’: Kun je dit zingen met het oog op actuele situaties?</a:t>
            </a:r>
          </a:p>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‘Zo doe Hij ook aan mij’ is een toevoeging van de berijming. Kun je de Psalmen van Israël zo toepassen op jezelf?</a:t>
            </a:r>
          </a:p>
          <a:p>
            <a:pPr marL="342900" indent="-342900">
              <a:buAutoNum type="arabicPeriod"/>
            </a:pPr>
            <a:r>
              <a:rPr lang="nl-US" sz="1800" dirty="0">
                <a:solidFill>
                  <a:srgbClr val="D03631"/>
                </a:solidFill>
                <a:latin typeface="Arial" panose="020B0604020202020204" pitchFamily="34" charset="0"/>
                <a:cs typeface="Arial" panose="020B0604020202020204" pitchFamily="34" charset="0"/>
              </a:rPr>
              <a:t>Is er een gedeelde toekomstverwachting met Israël als het gaat om de verlossing?</a:t>
            </a:r>
          </a:p>
          <a:p>
            <a:pPr marL="342900" indent="-342900">
              <a:buAutoNum type="arabicPeriod"/>
            </a:pPr>
            <a:endParaRPr lang="nl-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01"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Brochure</a:t>
            </a:r>
          </a:p>
        </p:txBody>
      </p:sp>
      <p:pic>
        <p:nvPicPr>
          <p:cNvPr id="102" name="Tijdelijke aanduiding voor inhoud 7" descr="Tijdelijke aanduiding voor inhoud 7"/>
          <p:cNvPicPr>
            <a:picLocks noChangeAspect="1"/>
          </p:cNvPicPr>
          <p:nvPr/>
        </p:nvPicPr>
        <p:blipFill>
          <a:blip r:embed="rId2"/>
          <a:srcRect l="17195" t="13372" r="66923" b="1623"/>
          <a:stretch>
            <a:fillRect/>
          </a:stretch>
        </p:blipFill>
        <p:spPr>
          <a:xfrm rot="21180884">
            <a:off x="363366" y="1284613"/>
            <a:ext cx="2179686" cy="3295650"/>
          </a:xfrm>
          <a:prstGeom prst="rect">
            <a:avLst/>
          </a:prstGeom>
          <a:ln w="12700">
            <a:miter lim="400000"/>
          </a:ln>
        </p:spPr>
      </p:pic>
      <p:pic>
        <p:nvPicPr>
          <p:cNvPr id="103" name="Afbeelding 4" descr="Afbeelding 4"/>
          <p:cNvPicPr>
            <a:picLocks noChangeAspect="1"/>
          </p:cNvPicPr>
          <p:nvPr/>
        </p:nvPicPr>
        <p:blipFill>
          <a:blip r:embed="rId3"/>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04" name="Afbeelding 5" descr="Afbeelding 5"/>
          <p:cNvPicPr>
            <a:picLocks noChangeAspect="1"/>
          </p:cNvPicPr>
          <p:nvPr/>
        </p:nvPicPr>
        <p:blipFill>
          <a:blip r:embed="rId4"/>
          <a:stretch>
            <a:fillRect/>
          </a:stretch>
        </p:blipFill>
        <p:spPr>
          <a:xfrm>
            <a:off x="7338405" y="4239491"/>
            <a:ext cx="1634538" cy="774255"/>
          </a:xfrm>
          <a:prstGeom prst="rect">
            <a:avLst/>
          </a:prstGeom>
          <a:ln w="12700">
            <a:miter lim="400000"/>
          </a:ln>
        </p:spPr>
      </p:pic>
      <p:pic>
        <p:nvPicPr>
          <p:cNvPr id="105" name="Tijdelijke aanduiding voor inhoud 7" descr="Tijdelijke aanduiding voor inhoud 7"/>
          <p:cNvPicPr>
            <a:picLocks noChangeAspect="1"/>
          </p:cNvPicPr>
          <p:nvPr/>
        </p:nvPicPr>
        <p:blipFill>
          <a:blip r:embed="rId2"/>
          <a:srcRect l="17195" t="13372" r="66923" b="1623"/>
          <a:stretch>
            <a:fillRect/>
          </a:stretch>
        </p:blipFill>
        <p:spPr>
          <a:xfrm rot="158167">
            <a:off x="420192" y="1290989"/>
            <a:ext cx="2179686" cy="3295650"/>
          </a:xfrm>
          <a:prstGeom prst="rect">
            <a:avLst/>
          </a:prstGeom>
          <a:ln w="12700">
            <a:miter lim="400000"/>
          </a:ln>
        </p:spPr>
      </p:pic>
      <p:pic>
        <p:nvPicPr>
          <p:cNvPr id="106" name="Tijdelijke aanduiding voor inhoud 7" descr="Tijdelijke aanduiding voor inhoud 7"/>
          <p:cNvPicPr>
            <a:picLocks noChangeAspect="1"/>
          </p:cNvPicPr>
          <p:nvPr/>
        </p:nvPicPr>
        <p:blipFill>
          <a:blip r:embed="rId2"/>
          <a:srcRect l="17195" t="13372" r="66923" b="1623"/>
          <a:stretch>
            <a:fillRect/>
          </a:stretch>
        </p:blipFill>
        <p:spPr>
          <a:xfrm rot="295082">
            <a:off x="291102" y="1381980"/>
            <a:ext cx="2179687" cy="3295650"/>
          </a:xfrm>
          <a:prstGeom prst="rect">
            <a:avLst/>
          </a:prstGeom>
          <a:ln w="12700">
            <a:miter lim="400000"/>
          </a:ln>
        </p:spPr>
      </p:pic>
      <p:pic>
        <p:nvPicPr>
          <p:cNvPr id="107" name="Tijdelijke aanduiding voor inhoud 7" descr="Tijdelijke aanduiding voor inhoud 7"/>
          <p:cNvPicPr>
            <a:picLocks noChangeAspect="1"/>
          </p:cNvPicPr>
          <p:nvPr/>
        </p:nvPicPr>
        <p:blipFill>
          <a:blip r:embed="rId2"/>
          <a:srcRect l="17195" t="13372" r="66923" b="1623"/>
          <a:stretch>
            <a:fillRect/>
          </a:stretch>
        </p:blipFill>
        <p:spPr>
          <a:xfrm rot="1027681">
            <a:off x="404744" y="1381979"/>
            <a:ext cx="2179686" cy="3295650"/>
          </a:xfrm>
          <a:prstGeom prst="rect">
            <a:avLst/>
          </a:prstGeom>
          <a:ln w="12700">
            <a:miter lim="400000"/>
          </a:ln>
        </p:spPr>
      </p:pic>
      <p:sp>
        <p:nvSpPr>
          <p:cNvPr id="108" name="Tekstvak 13"/>
          <p:cNvSpPr txBox="1"/>
          <p:nvPr/>
        </p:nvSpPr>
        <p:spPr>
          <a:xfrm>
            <a:off x="3824485" y="1530034"/>
            <a:ext cx="4172136"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marL="457200" indent="-457200">
              <a:buClr>
                <a:schemeClr val="tx1"/>
              </a:buClr>
              <a:buSzPct val="100000"/>
              <a:buAutoNum type="arabicPeriod"/>
              <a:defRPr sz="3200">
                <a:solidFill>
                  <a:srgbClr val="FF0000"/>
                </a:solidFill>
                <a:latin typeface="Gill Sans Nova"/>
                <a:ea typeface="Gill Sans Nova"/>
                <a:cs typeface="Gill Sans Nova"/>
                <a:sym typeface="Gill Sans Nova"/>
              </a:defRPr>
            </a:pPr>
            <a:r>
              <a:rPr lang="nl" sz="2400" dirty="0">
                <a:solidFill>
                  <a:srgbClr val="D03631"/>
                </a:solidFill>
                <a:latin typeface="+mj-lt"/>
              </a:rPr>
              <a:t>Volk</a:t>
            </a:r>
            <a:endParaRPr lang="nl-NL" sz="2400" dirty="0">
              <a:solidFill>
                <a:srgbClr val="D03631"/>
              </a:solidFill>
              <a:latin typeface="+mj-lt"/>
              <a:cs typeface="Arial" panose="020B0604020202020204" pitchFamily="34" charset="0"/>
            </a:endParaRP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Land</a:t>
            </a: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Messias / Christus</a:t>
            </a: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Schuld en hoop</a:t>
            </a: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Bijbel en verbond</a:t>
            </a: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Antisemitisme</a:t>
            </a:r>
          </a:p>
          <a:p>
            <a:pPr marL="457200" indent="-457200">
              <a:buSzPct val="100000"/>
              <a:buAutoNum type="arabicPeriod"/>
              <a:defRPr sz="3200">
                <a:solidFill>
                  <a:srgbClr val="FF0000"/>
                </a:solidFill>
                <a:latin typeface="Gill Sans Nova"/>
                <a:ea typeface="Gill Sans Nova"/>
                <a:cs typeface="Gill Sans Nova"/>
                <a:sym typeface="Gill Sans Nova"/>
              </a:defRPr>
            </a:pPr>
            <a:r>
              <a:rPr lang="nl-NL" sz="2400" dirty="0">
                <a:solidFill>
                  <a:srgbClr val="D03631"/>
                </a:solidFill>
                <a:latin typeface="+mj-lt"/>
                <a:cs typeface="Arial" panose="020B0604020202020204" pitchFamily="34" charset="0"/>
              </a:rPr>
              <a:t>Van zondag tot zondag</a:t>
            </a:r>
            <a:endParaRPr lang="nl-NL" sz="2400" dirty="0">
              <a:latin typeface="+mj-lt"/>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239"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Danken</a:t>
            </a:r>
          </a:p>
        </p:txBody>
      </p:sp>
      <p:pic>
        <p:nvPicPr>
          <p:cNvPr id="240" name="Afbeelding 4" descr="Afbeelding 4"/>
          <p:cNvPicPr>
            <a:picLocks noChangeAspect="1"/>
          </p:cNvPicPr>
          <p:nvPr/>
        </p:nvPicPr>
        <p:blipFill>
          <a:blip r:embed="rId3"/>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241" name="Afbeelding 5" descr="Afbeelding 5"/>
          <p:cNvPicPr>
            <a:picLocks noChangeAspect="1"/>
          </p:cNvPicPr>
          <p:nvPr/>
        </p:nvPicPr>
        <p:blipFill>
          <a:blip r:embed="rId4"/>
          <a:stretch>
            <a:fillRect/>
          </a:stretch>
        </p:blipFill>
        <p:spPr>
          <a:xfrm>
            <a:off x="7338405" y="4239491"/>
            <a:ext cx="1634538" cy="774255"/>
          </a:xfrm>
          <a:prstGeom prst="rect">
            <a:avLst/>
          </a:prstGeom>
          <a:ln w="12700">
            <a:miter lim="400000"/>
          </a:ln>
        </p:spPr>
      </p:pic>
      <p:pic>
        <p:nvPicPr>
          <p:cNvPr id="242" name="Afbeelding 6" descr="Afbeelding 6"/>
          <p:cNvPicPr>
            <a:picLocks noChangeAspect="1"/>
          </p:cNvPicPr>
          <p:nvPr/>
        </p:nvPicPr>
        <p:blipFill>
          <a:blip r:embed="rId5"/>
          <a:stretch>
            <a:fillRect/>
          </a:stretch>
        </p:blipFill>
        <p:spPr>
          <a:xfrm>
            <a:off x="8007844" y="-50439"/>
            <a:ext cx="1136143" cy="1112471"/>
          </a:xfrm>
          <a:prstGeom prst="rect">
            <a:avLst/>
          </a:prstGeom>
          <a:ln w="12700">
            <a:miter lim="400000"/>
          </a:ln>
        </p:spPr>
      </p:pic>
      <p:pic>
        <p:nvPicPr>
          <p:cNvPr id="243" name="Afbeelding 20" descr="Afbeelding 20"/>
          <p:cNvPicPr>
            <a:picLocks noChangeAspect="1"/>
          </p:cNvPicPr>
          <p:nvPr/>
        </p:nvPicPr>
        <p:blipFill>
          <a:blip r:embed="rId6"/>
          <a:srcRect l="45556" t="6270" r="25084" b="63366"/>
          <a:stretch>
            <a:fillRect/>
          </a:stretch>
        </p:blipFill>
        <p:spPr>
          <a:xfrm rot="20433062">
            <a:off x="5831146" y="437531"/>
            <a:ext cx="2246894" cy="2323653"/>
          </a:xfrm>
          <a:prstGeom prst="rect">
            <a:avLst/>
          </a:prstGeom>
          <a:ln w="12700">
            <a:miter lim="400000"/>
          </a:ln>
        </p:spPr>
      </p:pic>
      <p:pic>
        <p:nvPicPr>
          <p:cNvPr id="244" name="Afbeelding 16" descr="Afbeelding 16"/>
          <p:cNvPicPr>
            <a:picLocks noChangeAspect="1"/>
          </p:cNvPicPr>
          <p:nvPr/>
        </p:nvPicPr>
        <p:blipFill>
          <a:blip r:embed="rId7"/>
          <a:stretch>
            <a:fillRect/>
          </a:stretch>
        </p:blipFill>
        <p:spPr>
          <a:xfrm>
            <a:off x="6080386" y="1005936"/>
            <a:ext cx="3362327" cy="3014753"/>
          </a:xfrm>
          <a:prstGeom prst="rect">
            <a:avLst/>
          </a:prstGeom>
          <a:ln w="12700">
            <a:miter lim="400000"/>
          </a:ln>
        </p:spPr>
      </p:pic>
      <p:pic>
        <p:nvPicPr>
          <p:cNvPr id="245" name="Afbeelding 2" descr="Afbeelding 2"/>
          <p:cNvPicPr>
            <a:picLocks noChangeAspect="1"/>
          </p:cNvPicPr>
          <p:nvPr/>
        </p:nvPicPr>
        <p:blipFill>
          <a:blip r:embed="rId8"/>
          <a:stretch>
            <a:fillRect/>
          </a:stretch>
        </p:blipFill>
        <p:spPr>
          <a:xfrm flipH="1">
            <a:off x="5399602" y="674205"/>
            <a:ext cx="956483" cy="4558978"/>
          </a:xfrm>
          <a:prstGeom prst="rect">
            <a:avLst/>
          </a:prstGeom>
          <a:ln w="12700">
            <a:miter lim="400000"/>
          </a:ln>
        </p:spPr>
      </p:pic>
      <p:pic>
        <p:nvPicPr>
          <p:cNvPr id="246" name="Afbeelding 3" descr="Afbeelding 3"/>
          <p:cNvPicPr>
            <a:picLocks noChangeAspect="1"/>
          </p:cNvPicPr>
          <p:nvPr/>
        </p:nvPicPr>
        <p:blipFill>
          <a:blip r:embed="rId9"/>
          <a:stretch>
            <a:fillRect/>
          </a:stretch>
        </p:blipFill>
        <p:spPr>
          <a:xfrm>
            <a:off x="820750" y="770681"/>
            <a:ext cx="3835637" cy="4300325"/>
          </a:xfrm>
          <a:prstGeom prst="rect">
            <a:avLst/>
          </a:prstGeom>
          <a:ln w="12700">
            <a:miter lim="400000"/>
          </a:ln>
        </p:spPr>
      </p:pic>
      <p:sp>
        <p:nvSpPr>
          <p:cNvPr id="247" name="Tekstvak 2"/>
          <p:cNvSpPr txBox="1"/>
          <p:nvPr/>
        </p:nvSpPr>
        <p:spPr>
          <a:xfrm>
            <a:off x="1402091" y="4756570"/>
            <a:ext cx="2668701"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1400"/>
            </a:lvl1pPr>
          </a:lstStyle>
          <a:p>
            <a:r>
              <a:rPr sz="1050"/>
              <a:t>Glas-in-lood-raam Christ Church | Jeruzalem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HOTO-2022-04-04-18-43-37 3.jpg" descr="PHOTO-2022-04-04-18-43-37 3.jpg"/>
          <p:cNvPicPr>
            <a:picLocks noChangeAspect="1"/>
          </p:cNvPicPr>
          <p:nvPr/>
        </p:nvPicPr>
        <p:blipFill>
          <a:blip r:embed="rId2"/>
          <a:stretch>
            <a:fillRect/>
          </a:stretch>
        </p:blipFill>
        <p:spPr>
          <a:xfrm>
            <a:off x="2643188" y="-1"/>
            <a:ext cx="3857625" cy="51435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Romeinen 9:4-5</a:t>
            </a:r>
            <a:endParaRPr dirty="0">
              <a:solidFill>
                <a:srgbClr val="D03631"/>
              </a:solidFill>
            </a:endParaRPr>
          </a:p>
        </p:txBody>
      </p:sp>
      <p:sp>
        <p:nvSpPr>
          <p:cNvPr id="55" name="Google Shape;55;p13"/>
          <p:cNvSpPr txBox="1">
            <a:spLocks noGrp="1"/>
          </p:cNvSpPr>
          <p:nvPr>
            <p:ph type="body" idx="4294967295"/>
          </p:nvPr>
        </p:nvSpPr>
        <p:spPr>
          <a:xfrm>
            <a:off x="311700" y="1927533"/>
            <a:ext cx="8520600" cy="1932742"/>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nl-NL" b="0" i="0" dirty="0">
                <a:solidFill>
                  <a:srgbClr val="002060"/>
                </a:solidFill>
                <a:effectLst/>
                <a:latin typeface="+mn-lt"/>
              </a:rPr>
              <a:t>“Dat zijn de Israëlieten, die God als </a:t>
            </a:r>
            <a:r>
              <a:rPr lang="nl-NL" b="1" i="0" dirty="0">
                <a:solidFill>
                  <a:srgbClr val="002060"/>
                </a:solidFill>
                <a:effectLst/>
                <a:latin typeface="+mn-lt"/>
              </a:rPr>
              <a:t>zijn kinderen </a:t>
            </a:r>
            <a:r>
              <a:rPr lang="nl-NL" b="0" i="0" dirty="0">
                <a:solidFill>
                  <a:srgbClr val="002060"/>
                </a:solidFill>
                <a:effectLst/>
                <a:latin typeface="+mn-lt"/>
              </a:rPr>
              <a:t>heeft aangenomen en aan wie Hij zijn </a:t>
            </a:r>
            <a:r>
              <a:rPr lang="nl-NL" b="1" i="0" dirty="0">
                <a:solidFill>
                  <a:srgbClr val="002060"/>
                </a:solidFill>
                <a:effectLst/>
                <a:latin typeface="+mn-lt"/>
              </a:rPr>
              <a:t>nabijheid</a:t>
            </a:r>
            <a:r>
              <a:rPr lang="nl-NL" b="0" i="0" dirty="0">
                <a:solidFill>
                  <a:srgbClr val="002060"/>
                </a:solidFill>
                <a:effectLst/>
                <a:latin typeface="+mn-lt"/>
              </a:rPr>
              <a:t>, de </a:t>
            </a:r>
            <a:r>
              <a:rPr lang="nl-NL" b="1" i="0" dirty="0">
                <a:solidFill>
                  <a:srgbClr val="002060"/>
                </a:solidFill>
                <a:effectLst/>
                <a:latin typeface="+mn-lt"/>
              </a:rPr>
              <a:t>verbonden</a:t>
            </a:r>
            <a:r>
              <a:rPr lang="nl-NL" b="0" i="0" dirty="0">
                <a:solidFill>
                  <a:srgbClr val="002060"/>
                </a:solidFill>
                <a:effectLst/>
                <a:latin typeface="+mn-lt"/>
              </a:rPr>
              <a:t>, de </a:t>
            </a:r>
            <a:r>
              <a:rPr lang="nl-NL" b="1" i="0" dirty="0">
                <a:solidFill>
                  <a:srgbClr val="002060"/>
                </a:solidFill>
                <a:effectLst/>
                <a:latin typeface="+mn-lt"/>
              </a:rPr>
              <a:t>wet</a:t>
            </a:r>
            <a:r>
              <a:rPr lang="nl-NL" b="0" i="0" dirty="0">
                <a:solidFill>
                  <a:srgbClr val="002060"/>
                </a:solidFill>
                <a:effectLst/>
                <a:latin typeface="+mn-lt"/>
              </a:rPr>
              <a:t>, de </a:t>
            </a:r>
            <a:r>
              <a:rPr lang="nl-NL" b="1" i="0" dirty="0">
                <a:solidFill>
                  <a:srgbClr val="002060"/>
                </a:solidFill>
                <a:effectLst/>
                <a:latin typeface="+mn-lt"/>
              </a:rPr>
              <a:t>tempeldienst</a:t>
            </a:r>
            <a:r>
              <a:rPr lang="nl-NL" b="0" i="0" dirty="0">
                <a:solidFill>
                  <a:srgbClr val="002060"/>
                </a:solidFill>
                <a:effectLst/>
                <a:latin typeface="+mn-lt"/>
              </a:rPr>
              <a:t> en de </a:t>
            </a:r>
            <a:r>
              <a:rPr lang="nl-NL" b="1" i="0" dirty="0">
                <a:solidFill>
                  <a:srgbClr val="002060"/>
                </a:solidFill>
                <a:effectLst/>
                <a:latin typeface="+mn-lt"/>
              </a:rPr>
              <a:t>beloften</a:t>
            </a:r>
            <a:r>
              <a:rPr lang="nl-NL" b="0" i="0" dirty="0">
                <a:solidFill>
                  <a:srgbClr val="002060"/>
                </a:solidFill>
                <a:effectLst/>
                <a:latin typeface="+mn-lt"/>
              </a:rPr>
              <a:t> heeft geschonken. Het is het volk dat van de </a:t>
            </a:r>
            <a:r>
              <a:rPr lang="nl-NL" b="1" i="0" dirty="0">
                <a:solidFill>
                  <a:srgbClr val="002060"/>
                </a:solidFill>
                <a:effectLst/>
                <a:latin typeface="+mn-lt"/>
              </a:rPr>
              <a:t>aartsvaders</a:t>
            </a:r>
            <a:r>
              <a:rPr lang="nl-NL" b="0" i="0" dirty="0">
                <a:solidFill>
                  <a:srgbClr val="002060"/>
                </a:solidFill>
                <a:effectLst/>
                <a:latin typeface="+mn-lt"/>
              </a:rPr>
              <a:t> afstamt en waaruit </a:t>
            </a:r>
            <a:r>
              <a:rPr lang="nl-NL" b="1" i="0" dirty="0">
                <a:solidFill>
                  <a:srgbClr val="002060"/>
                </a:solidFill>
                <a:effectLst/>
                <a:latin typeface="+mn-lt"/>
              </a:rPr>
              <a:t>Christus</a:t>
            </a:r>
            <a:r>
              <a:rPr lang="nl-NL" b="0" i="0" dirty="0">
                <a:solidFill>
                  <a:srgbClr val="002060"/>
                </a:solidFill>
                <a:effectLst/>
                <a:latin typeface="+mn-lt"/>
              </a:rPr>
              <a:t> is voortgekomen – Hij die God is, boven alles verheven, zij geprezen tot in eeuwigheid. Amen.”</a:t>
            </a:r>
            <a:endParaRPr lang="nl" dirty="0">
              <a:solidFill>
                <a:srgbClr val="002060"/>
              </a:solidFill>
              <a:latin typeface="+mn-lt"/>
            </a:endParaRPr>
          </a:p>
          <a:p>
            <a:pPr marL="0" lvl="0" indent="0" algn="l" rtl="0">
              <a:lnSpc>
                <a:spcPct val="115000"/>
              </a:lnSpc>
              <a:spcBef>
                <a:spcPts val="0"/>
              </a:spcBef>
              <a:spcAft>
                <a:spcPts val="1600"/>
              </a:spcAft>
              <a:buSzPts val="1800"/>
              <a:buNone/>
            </a:pPr>
            <a:endParaRPr dirty="0"/>
          </a:p>
        </p:txBody>
      </p:sp>
    </p:spTree>
    <p:extLst>
      <p:ext uri="{BB962C8B-B14F-4D97-AF65-F5344CB8AC3E}">
        <p14:creationId xmlns:p14="http://schemas.microsoft.com/office/powerpoint/2010/main" val="3731111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Romeinen 11:11</a:t>
            </a:r>
            <a:endParaRPr dirty="0">
              <a:solidFill>
                <a:srgbClr val="D03631"/>
              </a:solidFill>
            </a:endParaRPr>
          </a:p>
        </p:txBody>
      </p:sp>
      <p:sp>
        <p:nvSpPr>
          <p:cNvPr id="55" name="Google Shape;55;p13"/>
          <p:cNvSpPr txBox="1">
            <a:spLocks noGrp="1"/>
          </p:cNvSpPr>
          <p:nvPr>
            <p:ph type="body" idx="4294967295"/>
          </p:nvPr>
        </p:nvSpPr>
        <p:spPr>
          <a:xfrm>
            <a:off x="311700" y="1927533"/>
            <a:ext cx="8520600" cy="13434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nl-NL" b="0" i="0" dirty="0">
                <a:solidFill>
                  <a:srgbClr val="002060"/>
                </a:solidFill>
                <a:effectLst/>
                <a:latin typeface="+mn-lt"/>
              </a:rPr>
              <a:t>“Maar nu vraag ik weer: ze zijn toch niet gestruikeld om ten val te komen? Dat in geen geval, maar door hun overtreding konden </a:t>
            </a:r>
            <a:r>
              <a:rPr lang="nl-NL" b="1" i="0" dirty="0">
                <a:solidFill>
                  <a:srgbClr val="002060"/>
                </a:solidFill>
                <a:effectLst/>
                <a:latin typeface="+mn-lt"/>
              </a:rPr>
              <a:t>de andere volken worden gered </a:t>
            </a:r>
            <a:r>
              <a:rPr lang="nl-NL" b="0" i="0" dirty="0">
                <a:solidFill>
                  <a:srgbClr val="002060"/>
                </a:solidFill>
                <a:effectLst/>
                <a:latin typeface="+mn-lt"/>
              </a:rPr>
              <a:t>en daarop moesten zij </a:t>
            </a:r>
            <a:r>
              <a:rPr lang="nl-NL" b="1" i="0" dirty="0">
                <a:solidFill>
                  <a:srgbClr val="002060"/>
                </a:solidFill>
                <a:effectLst/>
                <a:latin typeface="+mn-lt"/>
              </a:rPr>
              <a:t>afgunstig</a:t>
            </a:r>
            <a:r>
              <a:rPr lang="nl-NL" b="0" i="0" dirty="0">
                <a:solidFill>
                  <a:srgbClr val="002060"/>
                </a:solidFill>
                <a:effectLst/>
                <a:latin typeface="+mn-lt"/>
              </a:rPr>
              <a:t> worden.” </a:t>
            </a:r>
            <a:endParaRPr dirty="0">
              <a:solidFill>
                <a:srgbClr val="002060"/>
              </a:solidFill>
              <a:latin typeface="+mn-lt"/>
            </a:endParaRPr>
          </a:p>
        </p:txBody>
      </p:sp>
    </p:spTree>
    <p:extLst>
      <p:ext uri="{BB962C8B-B14F-4D97-AF65-F5344CB8AC3E}">
        <p14:creationId xmlns:p14="http://schemas.microsoft.com/office/powerpoint/2010/main" val="142643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Gespreksvragen</a:t>
            </a:r>
            <a:endParaRPr dirty="0">
              <a:solidFill>
                <a:srgbClr val="D03631"/>
              </a:solidFill>
            </a:endParaRPr>
          </a:p>
        </p:txBody>
      </p:sp>
      <p:sp>
        <p:nvSpPr>
          <p:cNvPr id="55" name="Google Shape;55;p13"/>
          <p:cNvSpPr txBox="1">
            <a:spLocks noGrp="1"/>
          </p:cNvSpPr>
          <p:nvPr>
            <p:ph type="body" idx="4294967295"/>
          </p:nvPr>
        </p:nvSpPr>
        <p:spPr>
          <a:xfrm>
            <a:off x="311700" y="2028626"/>
            <a:ext cx="8520600" cy="1599237"/>
          </a:xfrm>
          <a:prstGeom prst="rect">
            <a:avLst/>
          </a:prstGeom>
          <a:noFill/>
          <a:ln>
            <a:noFill/>
          </a:ln>
        </p:spPr>
        <p:txBody>
          <a:bodyPr spcFirstLastPara="1" wrap="square" lIns="91425" tIns="91425" rIns="91425" bIns="91425" anchor="t" anchorCtr="0">
            <a:noAutofit/>
          </a:bodyPr>
          <a:lstStyle/>
          <a:p>
            <a:pPr marL="647700" defTabSz="457200">
              <a:buAutoNum type="arabicPeriod"/>
              <a:defRPr sz="2900">
                <a:latin typeface="+mn-lt"/>
                <a:ea typeface="+mn-ea"/>
                <a:cs typeface="+mn-cs"/>
                <a:sym typeface="Helvetica"/>
              </a:defRPr>
            </a:pPr>
            <a:r>
              <a:rPr lang="nl-NL" sz="1600" dirty="0">
                <a:solidFill>
                  <a:srgbClr val="002060"/>
                </a:solidFill>
                <a:latin typeface="+mn-lt"/>
              </a:rPr>
              <a:t>Welke redenen om te danken geeft Paulus in deze verzen?</a:t>
            </a:r>
          </a:p>
          <a:p>
            <a:pPr marL="647700" defTabSz="457200">
              <a:buAutoNum type="arabicPeriod"/>
              <a:defRPr sz="2900">
                <a:latin typeface="+mn-lt"/>
                <a:ea typeface="+mn-ea"/>
                <a:cs typeface="+mn-cs"/>
                <a:sym typeface="Helvetica"/>
              </a:defRPr>
            </a:pPr>
            <a:r>
              <a:rPr lang="nl-NL" sz="1600" dirty="0">
                <a:solidFill>
                  <a:srgbClr val="002060"/>
                </a:solidFill>
                <a:latin typeface="+mn-lt"/>
              </a:rPr>
              <a:t>Dank je wel eens voor Israël? Waarvoor dank je dan?</a:t>
            </a:r>
          </a:p>
          <a:p>
            <a:pPr marL="647700" defTabSz="457200">
              <a:buAutoNum type="arabicPeriod"/>
              <a:defRPr sz="2900">
                <a:latin typeface="+mn-lt"/>
                <a:ea typeface="+mn-ea"/>
                <a:cs typeface="+mn-cs"/>
                <a:sym typeface="Helvetica"/>
              </a:defRPr>
            </a:pPr>
            <a:r>
              <a:rPr lang="nl-NL" sz="1600" dirty="0">
                <a:solidFill>
                  <a:srgbClr val="002060"/>
                </a:solidFill>
                <a:latin typeface="+mn-lt"/>
              </a:rPr>
              <a:t>Dank je voor Israël voordat je uit de bron hebt gedronken, of daarna?</a:t>
            </a:r>
          </a:p>
          <a:p>
            <a:pPr marL="647700" defTabSz="457200">
              <a:buAutoNum type="arabicPeriod"/>
              <a:defRPr sz="2900">
                <a:latin typeface="+mn-lt"/>
                <a:ea typeface="+mn-ea"/>
                <a:cs typeface="+mn-cs"/>
                <a:sym typeface="Helvetica"/>
              </a:defRPr>
            </a:pPr>
            <a:r>
              <a:rPr lang="nl-NL" sz="1600" dirty="0">
                <a:solidFill>
                  <a:srgbClr val="002060"/>
                </a:solidFill>
                <a:latin typeface="+mn-lt"/>
              </a:rPr>
              <a:t>Laat je Joden merken dat je hun dankbaar bent? Hoe zou je dit kunnen doen?</a:t>
            </a:r>
          </a:p>
        </p:txBody>
      </p:sp>
    </p:spTree>
    <p:extLst>
      <p:ext uri="{BB962C8B-B14F-4D97-AF65-F5344CB8AC3E}">
        <p14:creationId xmlns:p14="http://schemas.microsoft.com/office/powerpoint/2010/main" val="87482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Stelling</a:t>
            </a:r>
            <a:endParaRPr dirty="0">
              <a:solidFill>
                <a:srgbClr val="D03631"/>
              </a:solidFill>
            </a:endParaRPr>
          </a:p>
        </p:txBody>
      </p:sp>
      <p:sp>
        <p:nvSpPr>
          <p:cNvPr id="55" name="Google Shape;55;p13"/>
          <p:cNvSpPr txBox="1">
            <a:spLocks noGrp="1"/>
          </p:cNvSpPr>
          <p:nvPr>
            <p:ph type="body" idx="4294967295"/>
          </p:nvPr>
        </p:nvSpPr>
        <p:spPr>
          <a:xfrm>
            <a:off x="311700" y="1927533"/>
            <a:ext cx="8520600" cy="283775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nl-NL" b="0" i="0" dirty="0">
                <a:solidFill>
                  <a:srgbClr val="002060"/>
                </a:solidFill>
                <a:effectLst/>
                <a:latin typeface="+mn-lt"/>
              </a:rPr>
              <a:t>“En als nu sommige takken van de edele olijfboom zijn afgebroken en u, loten van een wilde olijfboom, tussen de overgebleven takken bent geënt en mag delen in de vruchtbaarheid van de wortel, dan moet u zich niet boven de takken verheffen.”  (Romeinen 11:17-18)</a:t>
            </a:r>
            <a:endParaRPr lang="nl-NL" dirty="0">
              <a:solidFill>
                <a:srgbClr val="002060"/>
              </a:solidFill>
              <a:latin typeface="+mn-lt"/>
            </a:endParaRPr>
          </a:p>
          <a:p>
            <a:pPr marL="0" lvl="0" indent="0" algn="l" rtl="0">
              <a:lnSpc>
                <a:spcPct val="115000"/>
              </a:lnSpc>
              <a:spcBef>
                <a:spcPts val="0"/>
              </a:spcBef>
              <a:spcAft>
                <a:spcPts val="1600"/>
              </a:spcAft>
              <a:buSzPts val="1800"/>
              <a:buNone/>
            </a:pPr>
            <a:r>
              <a:rPr lang="nl-NL" b="1" dirty="0">
                <a:solidFill>
                  <a:srgbClr val="002060"/>
                </a:solidFill>
              </a:rPr>
              <a:t>Niet danken voor Israël betekent dat je je ‘boven de takken verheft’, waardoor de bron verstopt raakt.</a:t>
            </a:r>
          </a:p>
          <a:p>
            <a:pPr marL="0" lvl="0" indent="0" algn="l" rtl="0">
              <a:lnSpc>
                <a:spcPct val="115000"/>
              </a:lnSpc>
              <a:spcBef>
                <a:spcPts val="0"/>
              </a:spcBef>
              <a:spcAft>
                <a:spcPts val="1600"/>
              </a:spcAft>
              <a:buSzPts val="1800"/>
              <a:buNone/>
            </a:pPr>
            <a:r>
              <a:rPr lang="nl-NL" dirty="0">
                <a:solidFill>
                  <a:srgbClr val="002060"/>
                </a:solidFill>
              </a:rPr>
              <a:t>Ben je het hiermee eens of oneens? En waarom? </a:t>
            </a:r>
          </a:p>
        </p:txBody>
      </p:sp>
    </p:spTree>
    <p:extLst>
      <p:ext uri="{BB962C8B-B14F-4D97-AF65-F5344CB8AC3E}">
        <p14:creationId xmlns:p14="http://schemas.microsoft.com/office/powerpoint/2010/main" val="68153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271"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 </a:t>
            </a:r>
          </a:p>
        </p:txBody>
      </p:sp>
      <p:pic>
        <p:nvPicPr>
          <p:cNvPr id="272" name="Afbeelding 4" descr="Afbeelding 4"/>
          <p:cNvPicPr>
            <a:picLocks noChangeAspect="1"/>
          </p:cNvPicPr>
          <p:nvPr/>
        </p:nvPicPr>
        <p:blipFill>
          <a:blip r:embed="rId3"/>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273" name="Afbeelding 5" descr="Afbeelding 5"/>
          <p:cNvPicPr>
            <a:picLocks noChangeAspect="1"/>
          </p:cNvPicPr>
          <p:nvPr/>
        </p:nvPicPr>
        <p:blipFill>
          <a:blip r:embed="rId4"/>
          <a:stretch>
            <a:fillRect/>
          </a:stretch>
        </p:blipFill>
        <p:spPr>
          <a:xfrm>
            <a:off x="7394141" y="4267558"/>
            <a:ext cx="1634538" cy="774255"/>
          </a:xfrm>
          <a:prstGeom prst="rect">
            <a:avLst/>
          </a:prstGeom>
          <a:ln w="12700">
            <a:miter lim="400000"/>
          </a:ln>
        </p:spPr>
      </p:pic>
      <p:pic>
        <p:nvPicPr>
          <p:cNvPr id="274" name="Afbeelding 3" descr="Afbeelding 3"/>
          <p:cNvPicPr>
            <a:picLocks noChangeAspect="1"/>
          </p:cNvPicPr>
          <p:nvPr/>
        </p:nvPicPr>
        <p:blipFill>
          <a:blip r:embed="rId5"/>
          <a:stretch>
            <a:fillRect/>
          </a:stretch>
        </p:blipFill>
        <p:spPr>
          <a:xfrm>
            <a:off x="-224887" y="660285"/>
            <a:ext cx="4313561" cy="4836148"/>
          </a:xfrm>
          <a:prstGeom prst="rect">
            <a:avLst/>
          </a:prstGeom>
          <a:ln w="12700">
            <a:miter lim="400000"/>
          </a:ln>
        </p:spPr>
      </p:pic>
      <p:grpSp>
        <p:nvGrpSpPr>
          <p:cNvPr id="277" name="Afbeelding 2"/>
          <p:cNvGrpSpPr/>
          <p:nvPr/>
        </p:nvGrpSpPr>
        <p:grpSpPr>
          <a:xfrm>
            <a:off x="4104511" y="1168558"/>
            <a:ext cx="4167116" cy="3025326"/>
            <a:chOff x="0" y="0"/>
            <a:chExt cx="5556153" cy="4033766"/>
          </a:xfrm>
        </p:grpSpPr>
        <p:sp>
          <p:nvSpPr>
            <p:cNvPr id="275" name="Vorm"/>
            <p:cNvSpPr/>
            <p:nvPr/>
          </p:nvSpPr>
          <p:spPr>
            <a:xfrm>
              <a:off x="0" y="0"/>
              <a:ext cx="5556154" cy="4033767"/>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603" y="0"/>
                    <a:pt x="1348" y="0"/>
                  </a:cubicBezTo>
                  <a:lnTo>
                    <a:pt x="20252" y="0"/>
                  </a:lnTo>
                  <a:lnTo>
                    <a:pt x="20252" y="0"/>
                  </a:lnTo>
                  <a:cubicBezTo>
                    <a:pt x="20997" y="0"/>
                    <a:pt x="21600" y="831"/>
                    <a:pt x="21600" y="1856"/>
                  </a:cubicBezTo>
                  <a:lnTo>
                    <a:pt x="21600" y="19744"/>
                  </a:lnTo>
                  <a:lnTo>
                    <a:pt x="21600" y="19744"/>
                  </a:lnTo>
                  <a:cubicBezTo>
                    <a:pt x="21600" y="20769"/>
                    <a:pt x="20997" y="21600"/>
                    <a:pt x="20252" y="21600"/>
                  </a:cubicBezTo>
                  <a:lnTo>
                    <a:pt x="1348" y="21600"/>
                  </a:lnTo>
                  <a:lnTo>
                    <a:pt x="1348" y="21600"/>
                  </a:lnTo>
                  <a:cubicBezTo>
                    <a:pt x="603" y="21600"/>
                    <a:pt x="0" y="20769"/>
                    <a:pt x="0" y="19744"/>
                  </a:cubicBezTo>
                  <a:close/>
                </a:path>
              </a:pathLst>
            </a:custGeom>
            <a:solidFill>
              <a:srgbClr val="EDEDED"/>
            </a:solidFill>
            <a:ln w="12700" cap="flat">
              <a:noFill/>
              <a:miter lim="400000"/>
            </a:ln>
            <a:effectLst/>
          </p:spPr>
          <p:txBody>
            <a:bodyPr wrap="square" lIns="34289" tIns="34289" rIns="34289" bIns="34289" numCol="1" anchor="ctr">
              <a:noAutofit/>
            </a:bodyPr>
            <a:lstStyle/>
            <a:p>
              <a:endParaRPr sz="1050"/>
            </a:p>
          </p:txBody>
        </p:sp>
        <p:pic>
          <p:nvPicPr>
            <p:cNvPr id="276" name="image28.png" descr="image28.png"/>
            <p:cNvPicPr>
              <a:picLocks noChangeAspect="1"/>
            </p:cNvPicPr>
            <p:nvPr/>
          </p:nvPicPr>
          <p:blipFill>
            <a:blip r:embed="rId6"/>
            <a:srcRect/>
            <a:stretch>
              <a:fillRect/>
            </a:stretch>
          </p:blipFill>
          <p:spPr>
            <a:xfrm>
              <a:off x="0" y="0"/>
              <a:ext cx="5556154" cy="4033767"/>
            </a:xfrm>
            <a:custGeom>
              <a:avLst/>
              <a:gdLst/>
              <a:ahLst/>
              <a:cxnLst>
                <a:cxn ang="0">
                  <a:pos x="wd2" y="hd2"/>
                </a:cxn>
                <a:cxn ang="5400000">
                  <a:pos x="wd2" y="hd2"/>
                </a:cxn>
                <a:cxn ang="10800000">
                  <a:pos x="wd2" y="hd2"/>
                </a:cxn>
                <a:cxn ang="16200000">
                  <a:pos x="wd2" y="hd2"/>
                </a:cxn>
              </a:cxnLst>
              <a:rect l="0" t="0" r="r" b="b"/>
              <a:pathLst>
                <a:path w="21600" h="21600" extrusionOk="0">
                  <a:moveTo>
                    <a:pt x="1347" y="0"/>
                  </a:moveTo>
                  <a:cubicBezTo>
                    <a:pt x="603" y="0"/>
                    <a:pt x="0" y="830"/>
                    <a:pt x="0" y="1855"/>
                  </a:cubicBezTo>
                  <a:lnTo>
                    <a:pt x="0" y="19743"/>
                  </a:lnTo>
                  <a:cubicBezTo>
                    <a:pt x="0" y="20768"/>
                    <a:pt x="603" y="21600"/>
                    <a:pt x="1347" y="21600"/>
                  </a:cubicBezTo>
                  <a:lnTo>
                    <a:pt x="20252" y="21600"/>
                  </a:lnTo>
                  <a:cubicBezTo>
                    <a:pt x="20996" y="21600"/>
                    <a:pt x="21600" y="20768"/>
                    <a:pt x="21600" y="19743"/>
                  </a:cubicBezTo>
                  <a:lnTo>
                    <a:pt x="21600" y="1855"/>
                  </a:lnTo>
                  <a:cubicBezTo>
                    <a:pt x="21600" y="830"/>
                    <a:pt x="20996" y="0"/>
                    <a:pt x="20252" y="0"/>
                  </a:cubicBezTo>
                  <a:lnTo>
                    <a:pt x="1347" y="0"/>
                  </a:lnTo>
                  <a:close/>
                </a:path>
              </a:pathLst>
            </a:custGeom>
            <a:ln w="12700" cap="flat">
              <a:noFill/>
              <a:miter lim="400000"/>
            </a:ln>
            <a:effectLst>
              <a:reflection stA="38000" endPos="40000" dir="5400000" sy="-100000" algn="bl" rotWithShape="0"/>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258"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 </a:t>
            </a:r>
          </a:p>
        </p:txBody>
      </p:sp>
      <p:pic>
        <p:nvPicPr>
          <p:cNvPr id="259" name="Afbeelding 4" descr="Afbeelding 4"/>
          <p:cNvPicPr>
            <a:picLocks noChangeAspect="1"/>
          </p:cNvPicPr>
          <p:nvPr/>
        </p:nvPicPr>
        <p:blipFill>
          <a:blip r:embed="rId3"/>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grpSp>
        <p:nvGrpSpPr>
          <p:cNvPr id="262" name="Ovaal 9"/>
          <p:cNvGrpSpPr/>
          <p:nvPr/>
        </p:nvGrpSpPr>
        <p:grpSpPr>
          <a:xfrm>
            <a:off x="3665180" y="-215790"/>
            <a:ext cx="4787322" cy="5359292"/>
            <a:chOff x="-1" y="-1"/>
            <a:chExt cx="6383094" cy="7145720"/>
          </a:xfrm>
        </p:grpSpPr>
        <p:sp>
          <p:nvSpPr>
            <p:cNvPr id="260" name="Ovaal"/>
            <p:cNvSpPr/>
            <p:nvPr/>
          </p:nvSpPr>
          <p:spPr>
            <a:xfrm>
              <a:off x="-1" y="-1"/>
              <a:ext cx="6383094" cy="7145720"/>
            </a:xfrm>
            <a:prstGeom prst="ellipse">
              <a:avLst/>
            </a:prstGeom>
            <a:solidFill>
              <a:schemeClr val="accent1"/>
            </a:solidFill>
            <a:ln w="12700" cap="flat">
              <a:solidFill>
                <a:srgbClr val="32538F"/>
              </a:solidFill>
              <a:prstDash val="solid"/>
              <a:miter lim="800000"/>
            </a:ln>
            <a:effectLst/>
          </p:spPr>
          <p:txBody>
            <a:bodyPr wrap="square" lIns="34289" tIns="34289" rIns="34289" bIns="34289" numCol="1" anchor="ctr">
              <a:noAutofit/>
            </a:bodyPr>
            <a:lstStyle/>
            <a:p>
              <a:pPr algn="ctr">
                <a:lnSpc>
                  <a:spcPct val="107000"/>
                </a:lnSpc>
                <a:spcBef>
                  <a:spcPts val="600"/>
                </a:spcBef>
              </a:pPr>
              <a:endParaRPr sz="1050"/>
            </a:p>
          </p:txBody>
        </p:sp>
        <p:sp>
          <p:nvSpPr>
            <p:cNvPr id="261" name="Tekst"/>
            <p:cNvSpPr txBox="1"/>
            <p:nvPr/>
          </p:nvSpPr>
          <p:spPr>
            <a:xfrm>
              <a:off x="986850" y="3442696"/>
              <a:ext cx="4409388" cy="260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lvl1pPr algn="ctr">
                <a:lnSpc>
                  <a:spcPct val="107000"/>
                </a:lnSpc>
                <a:spcBef>
                  <a:spcPts val="800"/>
                </a:spcBef>
                <a:defRPr sz="1100">
                  <a:solidFill>
                    <a:srgbClr val="FFFFFF"/>
                  </a:solidFill>
                </a:defRPr>
              </a:lvl1pPr>
            </a:lstStyle>
            <a:p>
              <a:r>
                <a:rPr sz="825"/>
                <a:t> </a:t>
              </a:r>
            </a:p>
          </p:txBody>
        </p:sp>
      </p:grpSp>
      <p:sp>
        <p:nvSpPr>
          <p:cNvPr id="263" name="Ovaal 10"/>
          <p:cNvSpPr txBox="1"/>
          <p:nvPr/>
        </p:nvSpPr>
        <p:spPr>
          <a:xfrm>
            <a:off x="4535562" y="64661"/>
            <a:ext cx="3204724" cy="5286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spAutoFit/>
          </a:bodyPr>
          <a:lstStyle/>
          <a:p>
            <a:pPr>
              <a:lnSpc>
                <a:spcPct val="107000"/>
              </a:lnSpc>
              <a:spcBef>
                <a:spcPts val="600"/>
              </a:spcBef>
              <a:defRPr sz="1200">
                <a:latin typeface="Tahoma"/>
                <a:ea typeface="Tahoma"/>
                <a:cs typeface="Tahoma"/>
                <a:sym typeface="Tahoma"/>
              </a:defRPr>
            </a:pPr>
            <a:r>
              <a:rPr sz="900" dirty="0"/>
              <a:t> </a:t>
            </a:r>
            <a:endParaRPr sz="825" dirty="0"/>
          </a:p>
          <a:p>
            <a:pPr algn="ctr">
              <a:lnSpc>
                <a:spcPct val="107000"/>
              </a:lnSpc>
              <a:spcBef>
                <a:spcPts val="600"/>
              </a:spcBef>
              <a:defRPr sz="800">
                <a:solidFill>
                  <a:srgbClr val="FFFFFF"/>
                </a:solidFill>
                <a:latin typeface="Tahoma"/>
                <a:ea typeface="Tahoma"/>
                <a:cs typeface="Tahoma"/>
                <a:sym typeface="Tahoma"/>
              </a:defRPr>
            </a:pPr>
            <a:r>
              <a:rPr sz="600" dirty="0" err="1"/>
              <a:t>Romeinen</a:t>
            </a:r>
            <a:r>
              <a:rPr sz="600" dirty="0"/>
              <a:t> 9:4-5</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Zij </a:t>
            </a:r>
            <a:r>
              <a:rPr sz="1200" dirty="0" err="1"/>
              <a:t>zijn</a:t>
            </a:r>
            <a:r>
              <a:rPr sz="1200" dirty="0"/>
              <a:t> </a:t>
            </a:r>
            <a:r>
              <a:rPr sz="1200" dirty="0" err="1"/>
              <a:t>immers</a:t>
            </a:r>
            <a:r>
              <a:rPr sz="1200" dirty="0"/>
              <a:t> </a:t>
            </a:r>
            <a:r>
              <a:rPr sz="1200" dirty="0" err="1"/>
              <a:t>Israëlieten</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err="1"/>
              <a:t>voor</a:t>
            </a:r>
            <a:r>
              <a:rPr sz="1200" dirty="0"/>
              <a:t> hen </a:t>
            </a:r>
            <a:r>
              <a:rPr sz="1200" dirty="0" err="1"/>
              <a:t>geldt</a:t>
            </a:r>
            <a:endParaRPr sz="825" dirty="0"/>
          </a:p>
          <a:p>
            <a:pPr algn="ctr">
              <a:lnSpc>
                <a:spcPct val="107000"/>
              </a:lnSpc>
              <a:spcBef>
                <a:spcPts val="600"/>
              </a:spcBef>
              <a:defRPr sz="1600" b="1">
                <a:solidFill>
                  <a:srgbClr val="FFFFFF"/>
                </a:solidFill>
                <a:latin typeface="Tahoma"/>
                <a:ea typeface="Tahoma"/>
                <a:cs typeface="Tahoma"/>
                <a:sym typeface="Tahoma"/>
              </a:defRPr>
            </a:pPr>
            <a:r>
              <a:rPr sz="1200" dirty="0"/>
              <a:t>de </a:t>
            </a:r>
            <a:r>
              <a:rPr sz="1200" dirty="0" err="1"/>
              <a:t>aanneming</a:t>
            </a:r>
            <a:r>
              <a:rPr sz="1200" dirty="0"/>
              <a:t> tot </a:t>
            </a:r>
            <a:r>
              <a:rPr sz="1200" dirty="0" err="1"/>
              <a:t>kinderen</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b="1" dirty="0"/>
              <a:t>de </a:t>
            </a:r>
            <a:r>
              <a:rPr sz="1200" b="1" dirty="0" err="1"/>
              <a:t>heerlijkheid</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b="1" dirty="0"/>
              <a:t>de </a:t>
            </a:r>
            <a:r>
              <a:rPr sz="1200" b="1" dirty="0" err="1"/>
              <a:t>verbonden</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b="1" dirty="0"/>
              <a:t>de </a:t>
            </a:r>
            <a:r>
              <a:rPr sz="1200" b="1" dirty="0" err="1"/>
              <a:t>wetgeving</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b="1" dirty="0"/>
              <a:t>de </a:t>
            </a:r>
            <a:r>
              <a:rPr sz="1200" b="1" dirty="0" err="1"/>
              <a:t>eredienst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b="1" dirty="0"/>
              <a:t>de </a:t>
            </a:r>
            <a:r>
              <a:rPr sz="1200" b="1" dirty="0" err="1"/>
              <a:t>beloften</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Tot hen </a:t>
            </a:r>
            <a:r>
              <a:rPr sz="1200" dirty="0" err="1"/>
              <a:t>behoren</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de </a:t>
            </a:r>
            <a:r>
              <a:rPr sz="1200" dirty="0" err="1"/>
              <a:t>vaderen</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en </a:t>
            </a:r>
            <a:r>
              <a:rPr sz="1200" dirty="0" err="1"/>
              <a:t>uit</a:t>
            </a:r>
            <a:r>
              <a:rPr sz="1200" dirty="0"/>
              <a:t> hen is, wat het </a:t>
            </a:r>
            <a:r>
              <a:rPr sz="1200" dirty="0" err="1"/>
              <a:t>vlees</a:t>
            </a:r>
            <a:r>
              <a:rPr sz="1200" dirty="0"/>
              <a:t> </a:t>
            </a:r>
            <a:r>
              <a:rPr sz="1200" dirty="0" err="1"/>
              <a:t>betreft</a:t>
            </a:r>
            <a:r>
              <a:rPr sz="1200" dirty="0"/>
              <a:t>,</a:t>
            </a:r>
            <a:endParaRPr sz="825" dirty="0"/>
          </a:p>
          <a:p>
            <a:pPr algn="ctr">
              <a:lnSpc>
                <a:spcPct val="107000"/>
              </a:lnSpc>
              <a:spcBef>
                <a:spcPts val="600"/>
              </a:spcBef>
              <a:defRPr sz="1600" b="1">
                <a:solidFill>
                  <a:srgbClr val="FFFFFF"/>
                </a:solidFill>
                <a:latin typeface="Tahoma"/>
                <a:ea typeface="Tahoma"/>
                <a:cs typeface="Tahoma"/>
                <a:sym typeface="Tahoma"/>
              </a:defRPr>
            </a:pPr>
            <a:r>
              <a:rPr sz="1200" dirty="0"/>
              <a:t>de </a:t>
            </a:r>
            <a:r>
              <a:rPr sz="1200" dirty="0" err="1"/>
              <a:t>Messias</a:t>
            </a:r>
            <a:r>
              <a:rPr sz="1200" dirty="0"/>
              <a:t> </a:t>
            </a:r>
            <a:r>
              <a:rPr sz="1200" dirty="0" err="1"/>
              <a:t>voortgekomen</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Die God is,</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err="1"/>
              <a:t>boven</a:t>
            </a:r>
            <a:r>
              <a:rPr sz="1200" dirty="0"/>
              <a:t> </a:t>
            </a:r>
            <a:r>
              <a:rPr sz="1200" dirty="0" err="1"/>
              <a:t>alles</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err="1"/>
              <a:t>te</a:t>
            </a:r>
            <a:r>
              <a:rPr sz="1200" dirty="0"/>
              <a:t> </a:t>
            </a:r>
            <a:r>
              <a:rPr sz="1200" dirty="0" err="1"/>
              <a:t>prijzen</a:t>
            </a:r>
            <a:r>
              <a:rPr sz="1200" dirty="0"/>
              <a:t> tot in </a:t>
            </a:r>
            <a:r>
              <a:rPr sz="1200" dirty="0" err="1"/>
              <a:t>eeuwigheid</a:t>
            </a:r>
            <a:r>
              <a:rPr sz="1200" dirty="0"/>
              <a:t>.</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Amen!</a:t>
            </a:r>
            <a:endParaRPr sz="825" dirty="0"/>
          </a:p>
          <a:p>
            <a:pPr algn="ctr">
              <a:lnSpc>
                <a:spcPct val="107000"/>
              </a:lnSpc>
              <a:spcBef>
                <a:spcPts val="600"/>
              </a:spcBef>
              <a:defRPr sz="1600">
                <a:solidFill>
                  <a:srgbClr val="FFFFFF"/>
                </a:solidFill>
                <a:latin typeface="Tahoma"/>
                <a:ea typeface="Tahoma"/>
                <a:cs typeface="Tahoma"/>
                <a:sym typeface="Tahoma"/>
              </a:defRPr>
            </a:pPr>
            <a:r>
              <a:rPr sz="1200" dirty="0"/>
              <a:t> </a:t>
            </a:r>
            <a:endParaRPr sz="825" dirty="0"/>
          </a:p>
          <a:p>
            <a:pPr algn="ctr">
              <a:lnSpc>
                <a:spcPct val="107000"/>
              </a:lnSpc>
              <a:spcBef>
                <a:spcPts val="600"/>
              </a:spcBef>
              <a:defRPr sz="1100"/>
            </a:pPr>
            <a:r>
              <a:rPr sz="825" dirty="0"/>
              <a:t> </a:t>
            </a:r>
          </a:p>
        </p:txBody>
      </p:sp>
      <p:pic>
        <p:nvPicPr>
          <p:cNvPr id="264" name="Afbeelding 5" descr="Afbeelding 5"/>
          <p:cNvPicPr>
            <a:picLocks noChangeAspect="1"/>
          </p:cNvPicPr>
          <p:nvPr/>
        </p:nvPicPr>
        <p:blipFill>
          <a:blip r:embed="rId4"/>
          <a:stretch>
            <a:fillRect/>
          </a:stretch>
        </p:blipFill>
        <p:spPr>
          <a:xfrm>
            <a:off x="7394141" y="4267558"/>
            <a:ext cx="1634538" cy="774255"/>
          </a:xfrm>
          <a:prstGeom prst="rect">
            <a:avLst/>
          </a:prstGeom>
          <a:ln w="12700">
            <a:miter lim="400000"/>
          </a:ln>
        </p:spPr>
      </p:pic>
      <p:pic>
        <p:nvPicPr>
          <p:cNvPr id="265" name="Afbeelding 11" descr="Afbeelding 11"/>
          <p:cNvPicPr>
            <a:picLocks noChangeAspect="1"/>
          </p:cNvPicPr>
          <p:nvPr/>
        </p:nvPicPr>
        <p:blipFill>
          <a:blip r:embed="rId5"/>
          <a:stretch>
            <a:fillRect/>
          </a:stretch>
        </p:blipFill>
        <p:spPr>
          <a:xfrm>
            <a:off x="3672215" y="-149839"/>
            <a:ext cx="5356464" cy="5227389"/>
          </a:xfrm>
          <a:prstGeom prst="rect">
            <a:avLst/>
          </a:prstGeom>
          <a:ln w="12700">
            <a:miter lim="400000"/>
          </a:ln>
        </p:spPr>
      </p:pic>
      <p:pic>
        <p:nvPicPr>
          <p:cNvPr id="266" name="Afbeelding 3" descr="Afbeelding 3"/>
          <p:cNvPicPr>
            <a:picLocks noChangeAspect="1"/>
          </p:cNvPicPr>
          <p:nvPr/>
        </p:nvPicPr>
        <p:blipFill>
          <a:blip r:embed="rId6"/>
          <a:stretch>
            <a:fillRect/>
          </a:stretch>
        </p:blipFill>
        <p:spPr>
          <a:xfrm>
            <a:off x="-224887" y="660285"/>
            <a:ext cx="4313561" cy="4836148"/>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38019 0.137500" pathEditMode="relative">
                                      <p:cBhvr>
                                        <p:cTn id="6" dur="2000" fill="hold"/>
                                        <p:tgtEl>
                                          <p:spTgt spid="265"/>
                                        </p:tgtEl>
                                        <p:attrNameLst>
                                          <p:attrName>ppt_x</p:attrName>
                                          <p:attrName>ppt_y</p:attrName>
                                        </p:attrNameLst>
                                      </p:cBhvr>
                                    </p:animMotion>
                                  </p:childTnLst>
                                </p:cTn>
                              </p:par>
                            </p:childTnLst>
                          </p:cTn>
                        </p:par>
                        <p:par>
                          <p:cTn id="7" fill="hold">
                            <p:stCondLst>
                              <p:cond delay="0"/>
                            </p:stCondLst>
                            <p:childTnLst>
                              <p:par>
                                <p:cTn id="8" presetID="8" presetClass="emph" presetSubtype="0" accel="50000" decel="50000" fill="hold" grpId="0" nodeType="afterEffect">
                                  <p:stCondLst>
                                    <p:cond delay="0"/>
                                  </p:stCondLst>
                                  <p:childTnLst>
                                    <p:animRot by="-10800000">
                                      <p:cBhvr>
                                        <p:cTn id="9" dur="2000" fill="hold"/>
                                        <p:tgtEl>
                                          <p:spTgt spid="2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311700" y="1283225"/>
            <a:ext cx="8520600" cy="45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nl" dirty="0">
                <a:solidFill>
                  <a:srgbClr val="D03631"/>
                </a:solidFill>
              </a:rPr>
              <a:t>Reacties en gespreksverslagen</a:t>
            </a:r>
            <a:endParaRPr dirty="0">
              <a:solidFill>
                <a:srgbClr val="D03631"/>
              </a:solidFill>
            </a:endParaRPr>
          </a:p>
        </p:txBody>
      </p:sp>
      <p:sp>
        <p:nvSpPr>
          <p:cNvPr id="55" name="Google Shape;55;p13"/>
          <p:cNvSpPr txBox="1">
            <a:spLocks noGrp="1"/>
          </p:cNvSpPr>
          <p:nvPr>
            <p:ph type="body" idx="4294967295"/>
          </p:nvPr>
        </p:nvSpPr>
        <p:spPr>
          <a:xfrm>
            <a:off x="311700" y="1927533"/>
            <a:ext cx="8520600" cy="193274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nl-NL" dirty="0">
                <a:solidFill>
                  <a:srgbClr val="002060"/>
                </a:solidFill>
              </a:rPr>
              <a:t>Graag ontvangt de Protestantse Raad voor Kerk en Israël reacties en vooral verslagen van de gevoerde gesprekken.</a:t>
            </a:r>
          </a:p>
          <a:p>
            <a:pPr marL="0" lvl="0" indent="0" algn="l" rtl="0">
              <a:lnSpc>
                <a:spcPct val="115000"/>
              </a:lnSpc>
              <a:spcBef>
                <a:spcPts val="0"/>
              </a:spcBef>
              <a:spcAft>
                <a:spcPts val="1600"/>
              </a:spcAft>
              <a:buSzPts val="1800"/>
              <a:buNone/>
            </a:pPr>
            <a:r>
              <a:rPr lang="nl-NL" dirty="0">
                <a:solidFill>
                  <a:srgbClr val="002060"/>
                </a:solidFill>
              </a:rPr>
              <a:t>U kunt dit mailen naar </a:t>
            </a:r>
            <a:r>
              <a:rPr lang="nl-NL" dirty="0">
                <a:solidFill>
                  <a:srgbClr val="002060"/>
                </a:solidFill>
                <a:hlinkClick r:id="rId3"/>
              </a:rPr>
              <a:t>prki@protestantsekerk.nl</a:t>
            </a:r>
            <a:endParaRPr lang="nl-NL" dirty="0">
              <a:solidFill>
                <a:srgbClr val="002060"/>
              </a:solidFill>
            </a:endParaRPr>
          </a:p>
          <a:p>
            <a:pPr marL="0" lvl="0" indent="0" algn="l" rtl="0">
              <a:lnSpc>
                <a:spcPct val="115000"/>
              </a:lnSpc>
              <a:spcBef>
                <a:spcPts val="0"/>
              </a:spcBef>
              <a:spcAft>
                <a:spcPts val="1600"/>
              </a:spcAft>
              <a:buSzPts val="1800"/>
              <a:buNone/>
            </a:pPr>
            <a:r>
              <a:rPr lang="nl-NL" dirty="0">
                <a:solidFill>
                  <a:srgbClr val="002060"/>
                </a:solidFill>
              </a:rPr>
              <a:t>Deze reacties gebruiken wij voor de verdere bezinning.</a:t>
            </a:r>
          </a:p>
        </p:txBody>
      </p:sp>
    </p:spTree>
    <p:extLst>
      <p:ext uri="{BB962C8B-B14F-4D97-AF65-F5344CB8AC3E}">
        <p14:creationId xmlns:p14="http://schemas.microsoft.com/office/powerpoint/2010/main" val="5005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16"/>
          <p:cNvSpPr/>
          <p:nvPr/>
        </p:nvSpPr>
        <p:spPr>
          <a:xfrm>
            <a:off x="2" y="0"/>
            <a:ext cx="9143998" cy="5143500"/>
          </a:xfrm>
          <a:prstGeom prst="rect">
            <a:avLst/>
          </a:prstGeom>
          <a:solidFill>
            <a:srgbClr val="FFFFFF"/>
          </a:solidFill>
          <a:ln w="12700">
            <a:miter lim="400000"/>
          </a:ln>
        </p:spPr>
        <p:txBody>
          <a:bodyPr lIns="34289" rIns="34289" anchor="ctr"/>
          <a:lstStyle/>
          <a:p>
            <a:pPr algn="ctr">
              <a:defRPr>
                <a:solidFill>
                  <a:srgbClr val="FFFFFF"/>
                </a:solidFill>
              </a:defRPr>
            </a:pPr>
            <a:endParaRPr sz="1050"/>
          </a:p>
        </p:txBody>
      </p:sp>
      <p:pic>
        <p:nvPicPr>
          <p:cNvPr id="282" name="Afbeelding 11" descr="Afbeelding 11"/>
          <p:cNvPicPr>
            <a:picLocks noChangeAspect="1"/>
          </p:cNvPicPr>
          <p:nvPr/>
        </p:nvPicPr>
        <p:blipFill>
          <a:blip r:embed="rId2"/>
          <a:srcRect t="394"/>
          <a:stretch>
            <a:fillRect/>
          </a:stretch>
        </p:blipFill>
        <p:spPr>
          <a:xfrm>
            <a:off x="15" y="8"/>
            <a:ext cx="6954608" cy="51434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705" y="21600"/>
                </a:lnTo>
                <a:lnTo>
                  <a:pt x="7705" y="21599"/>
                </a:lnTo>
                <a:lnTo>
                  <a:pt x="18536" y="21599"/>
                </a:lnTo>
                <a:lnTo>
                  <a:pt x="18719" y="20978"/>
                </a:lnTo>
                <a:cubicBezTo>
                  <a:pt x="19407" y="18640"/>
                  <a:pt x="20289" y="15647"/>
                  <a:pt x="21416" y="11818"/>
                </a:cubicBezTo>
                <a:cubicBezTo>
                  <a:pt x="21539" y="11336"/>
                  <a:pt x="21600" y="10735"/>
                  <a:pt x="21600" y="10134"/>
                </a:cubicBezTo>
                <a:cubicBezTo>
                  <a:pt x="21600" y="9532"/>
                  <a:pt x="21539" y="8930"/>
                  <a:pt x="21416" y="8449"/>
                </a:cubicBezTo>
                <a:cubicBezTo>
                  <a:pt x="21416" y="8449"/>
                  <a:pt x="21415" y="8449"/>
                  <a:pt x="18958" y="100"/>
                </a:cubicBezTo>
                <a:lnTo>
                  <a:pt x="18929" y="0"/>
                </a:lnTo>
                <a:lnTo>
                  <a:pt x="7705" y="0"/>
                </a:lnTo>
                <a:lnTo>
                  <a:pt x="4038" y="0"/>
                </a:lnTo>
                <a:lnTo>
                  <a:pt x="0" y="0"/>
                </a:lnTo>
                <a:close/>
              </a:path>
            </a:pathLst>
          </a:custGeom>
          <a:ln w="12700">
            <a:miter lim="400000"/>
          </a:ln>
        </p:spPr>
      </p:pic>
      <p:sp>
        <p:nvSpPr>
          <p:cNvPr id="283" name="Freeform 5"/>
          <p:cNvSpPr/>
          <p:nvPr/>
        </p:nvSpPr>
        <p:spPr>
          <a:xfrm>
            <a:off x="6872430" y="1011587"/>
            <a:ext cx="697482" cy="618237"/>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34289" rIns="34289"/>
          <a:lstStyle/>
          <a:p>
            <a:endParaRPr sz="1050"/>
          </a:p>
        </p:txBody>
      </p:sp>
      <p:sp>
        <p:nvSpPr>
          <p:cNvPr id="284" name="Freeform 5"/>
          <p:cNvSpPr/>
          <p:nvPr/>
        </p:nvSpPr>
        <p:spPr>
          <a:xfrm>
            <a:off x="7472134" y="750093"/>
            <a:ext cx="568532" cy="503937"/>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34289" rIns="34289"/>
          <a:lstStyle/>
          <a:p>
            <a:endParaRPr sz="1050"/>
          </a:p>
        </p:txBody>
      </p:sp>
      <p:pic>
        <p:nvPicPr>
          <p:cNvPr id="285" name="Afbeelding 13" descr="Afbeelding 13"/>
          <p:cNvPicPr>
            <a:picLocks noChangeAspect="1"/>
          </p:cNvPicPr>
          <p:nvPr/>
        </p:nvPicPr>
        <p:blipFill>
          <a:blip r:embed="rId3"/>
          <a:stretch>
            <a:fillRect/>
          </a:stretch>
        </p:blipFill>
        <p:spPr>
          <a:xfrm>
            <a:off x="6977203" y="4131913"/>
            <a:ext cx="1861646" cy="881833"/>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11"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Brochure</a:t>
            </a:r>
          </a:p>
        </p:txBody>
      </p:sp>
      <p:pic>
        <p:nvPicPr>
          <p:cNvPr id="112" name="Afbeelding 4" descr="Afbeelding 4"/>
          <p:cNvPicPr>
            <a:picLocks noChangeAspect="1"/>
          </p:cNvPicPr>
          <p:nvPr/>
        </p:nvPicPr>
        <p:blipFill>
          <a:blip r:embed="rId2"/>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13" name="Afbeelding 5" descr="Afbeelding 5"/>
          <p:cNvPicPr>
            <a:picLocks noChangeAspect="1"/>
          </p:cNvPicPr>
          <p:nvPr/>
        </p:nvPicPr>
        <p:blipFill>
          <a:blip r:embed="rId3"/>
          <a:stretch>
            <a:fillRect/>
          </a:stretch>
        </p:blipFill>
        <p:spPr>
          <a:xfrm>
            <a:off x="7338405" y="4239491"/>
            <a:ext cx="1634538" cy="774255"/>
          </a:xfrm>
          <a:prstGeom prst="rect">
            <a:avLst/>
          </a:prstGeom>
          <a:ln w="12700">
            <a:miter lim="400000"/>
          </a:ln>
        </p:spPr>
      </p:pic>
      <p:sp>
        <p:nvSpPr>
          <p:cNvPr id="114" name="Tekstvak 13"/>
          <p:cNvSpPr txBox="1"/>
          <p:nvPr/>
        </p:nvSpPr>
        <p:spPr>
          <a:xfrm>
            <a:off x="3476872" y="1420685"/>
            <a:ext cx="5032496"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defRPr sz="3200">
                <a:latin typeface="Gill Sans Nova"/>
                <a:ea typeface="Gill Sans Nova"/>
                <a:cs typeface="Gill Sans Nova"/>
                <a:sym typeface="Gill Sans Nova"/>
              </a:defRPr>
            </a:pPr>
            <a:r>
              <a:rPr lang="nl-NL" sz="2100" dirty="0">
                <a:solidFill>
                  <a:srgbClr val="002060"/>
                </a:solidFill>
                <a:latin typeface="Arial" panose="020B0604020202020204" pitchFamily="34" charset="0"/>
                <a:cs typeface="Arial" panose="020B0604020202020204" pitchFamily="34" charset="0"/>
              </a:rPr>
              <a:t>‘Israël is de </a:t>
            </a:r>
            <a:r>
              <a:rPr lang="nl-NL" sz="2000" dirty="0">
                <a:solidFill>
                  <a:srgbClr val="D03631"/>
                </a:solidFill>
                <a:latin typeface="+mj-lt"/>
                <a:cs typeface="Arial" panose="020B0604020202020204" pitchFamily="34" charset="0"/>
              </a:rPr>
              <a:t>BRON</a:t>
            </a:r>
            <a:r>
              <a:rPr lang="nl-NL" sz="2100" dirty="0">
                <a:latin typeface="Arial" panose="020B0604020202020204" pitchFamily="34" charset="0"/>
                <a:cs typeface="Arial" panose="020B0604020202020204" pitchFamily="34" charset="0"/>
              </a:rPr>
              <a:t> </a:t>
            </a:r>
            <a:r>
              <a:rPr lang="nl-NL" sz="2100" dirty="0">
                <a:solidFill>
                  <a:srgbClr val="002060"/>
                </a:solidFill>
                <a:latin typeface="Arial" panose="020B0604020202020204" pitchFamily="34" charset="0"/>
                <a:cs typeface="Arial" panose="020B0604020202020204" pitchFamily="34" charset="0"/>
              </a:rPr>
              <a:t>waaruit het christelijk geloof is voortgekomen en we moeten ervoor zorgen dat deze bron openblijft.</a:t>
            </a:r>
          </a:p>
          <a:p>
            <a:pPr>
              <a:defRPr sz="3200">
                <a:latin typeface="Gill Sans Nova"/>
                <a:ea typeface="Gill Sans Nova"/>
                <a:cs typeface="Gill Sans Nova"/>
                <a:sym typeface="Gill Sans Nova"/>
              </a:defRPr>
            </a:pPr>
            <a:r>
              <a:rPr lang="nl-NL" sz="2100" dirty="0">
                <a:solidFill>
                  <a:srgbClr val="002060"/>
                </a:solidFill>
                <a:latin typeface="Arial" panose="020B0604020202020204" pitchFamily="34" charset="0"/>
                <a:cs typeface="Arial" panose="020B0604020202020204" pitchFamily="34" charset="0"/>
              </a:rPr>
              <a:t>Dit kan alleen door het erover te hebben: ernaar te </a:t>
            </a:r>
            <a:r>
              <a:rPr lang="nl-NL" sz="2400" dirty="0">
                <a:solidFill>
                  <a:srgbClr val="D03631"/>
                </a:solidFill>
                <a:latin typeface="+mj-lt"/>
                <a:cs typeface="Arial" panose="020B0604020202020204" pitchFamily="34" charset="0"/>
              </a:rPr>
              <a:t>luisteren</a:t>
            </a:r>
            <a:r>
              <a:rPr lang="nl-NL" sz="2100" dirty="0">
                <a:latin typeface="Arial" panose="020B0604020202020204" pitchFamily="34" charset="0"/>
                <a:cs typeface="Arial" panose="020B0604020202020204" pitchFamily="34" charset="0"/>
              </a:rPr>
              <a:t>, </a:t>
            </a:r>
            <a:r>
              <a:rPr lang="nl-NL" sz="2100" dirty="0">
                <a:solidFill>
                  <a:srgbClr val="002060"/>
                </a:solidFill>
                <a:latin typeface="Arial" panose="020B0604020202020204" pitchFamily="34" charset="0"/>
                <a:cs typeface="Arial" panose="020B0604020202020204" pitchFamily="34" charset="0"/>
              </a:rPr>
              <a:t>erover te </a:t>
            </a:r>
            <a:r>
              <a:rPr lang="nl-NL" sz="2400" dirty="0">
                <a:solidFill>
                  <a:srgbClr val="D03631"/>
                </a:solidFill>
                <a:latin typeface="+mj-lt"/>
                <a:cs typeface="Arial" panose="020B0604020202020204" pitchFamily="34" charset="0"/>
              </a:rPr>
              <a:t>zingen</a:t>
            </a:r>
            <a:r>
              <a:rPr lang="nl-NL" sz="2100" dirty="0">
                <a:solidFill>
                  <a:srgbClr val="002060"/>
                </a:solidFill>
                <a:latin typeface="Arial" panose="020B0604020202020204" pitchFamily="34" charset="0"/>
                <a:cs typeface="Arial" panose="020B0604020202020204" pitchFamily="34" charset="0"/>
              </a:rPr>
              <a:t>, ons eraan te laven, en – niet te vergeten – ervoor te</a:t>
            </a:r>
            <a:r>
              <a:rPr lang="nl-NL" sz="2100" dirty="0">
                <a:latin typeface="Arial" panose="020B0604020202020204" pitchFamily="34" charset="0"/>
                <a:cs typeface="Arial" panose="020B0604020202020204" pitchFamily="34" charset="0"/>
              </a:rPr>
              <a:t> </a:t>
            </a:r>
            <a:r>
              <a:rPr lang="nl-NL" sz="2400" dirty="0">
                <a:solidFill>
                  <a:srgbClr val="D03631"/>
                </a:solidFill>
                <a:latin typeface="+mj-lt"/>
                <a:cs typeface="Arial" panose="020B0604020202020204" pitchFamily="34" charset="0"/>
              </a:rPr>
              <a:t>danken</a:t>
            </a:r>
            <a:r>
              <a:rPr lang="nl-NL" sz="2100" dirty="0">
                <a:solidFill>
                  <a:srgbClr val="002060"/>
                </a:solidFill>
                <a:latin typeface="Arial" panose="020B0604020202020204" pitchFamily="34" charset="0"/>
                <a:cs typeface="Arial" panose="020B0604020202020204" pitchFamily="34" charset="0"/>
              </a:rPr>
              <a:t>!’ </a:t>
            </a:r>
            <a:r>
              <a:rPr lang="nl-NL" sz="1350" dirty="0">
                <a:solidFill>
                  <a:srgbClr val="002060"/>
                </a:solidFill>
                <a:latin typeface="Arial" panose="020B0604020202020204" pitchFamily="34" charset="0"/>
                <a:cs typeface="Arial" panose="020B0604020202020204" pitchFamily="34" charset="0"/>
              </a:rPr>
              <a:t>(uit: Inleiding)</a:t>
            </a:r>
          </a:p>
        </p:txBody>
      </p:sp>
      <p:pic>
        <p:nvPicPr>
          <p:cNvPr id="115" name="Afbeelding 6" descr="Afbeelding 6"/>
          <p:cNvPicPr>
            <a:picLocks noChangeAspect="1"/>
          </p:cNvPicPr>
          <p:nvPr/>
        </p:nvPicPr>
        <p:blipFill>
          <a:blip r:embed="rId4"/>
          <a:stretch>
            <a:fillRect/>
          </a:stretch>
        </p:blipFill>
        <p:spPr>
          <a:xfrm rot="21053633">
            <a:off x="59538" y="1131451"/>
            <a:ext cx="3472136" cy="3487168"/>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18"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Brochure</a:t>
            </a:r>
          </a:p>
        </p:txBody>
      </p:sp>
      <p:pic>
        <p:nvPicPr>
          <p:cNvPr id="119" name="Afbeelding 4" descr="Afbeelding 4"/>
          <p:cNvPicPr>
            <a:picLocks noChangeAspect="1"/>
          </p:cNvPicPr>
          <p:nvPr/>
        </p:nvPicPr>
        <p:blipFill>
          <a:blip r:embed="rId2"/>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20" name="Afbeelding 5" descr="Afbeelding 5"/>
          <p:cNvPicPr>
            <a:picLocks noChangeAspect="1"/>
          </p:cNvPicPr>
          <p:nvPr/>
        </p:nvPicPr>
        <p:blipFill>
          <a:blip r:embed="rId3"/>
          <a:stretch>
            <a:fillRect/>
          </a:stretch>
        </p:blipFill>
        <p:spPr>
          <a:xfrm>
            <a:off x="7338405" y="4239491"/>
            <a:ext cx="1634538" cy="774255"/>
          </a:xfrm>
          <a:prstGeom prst="rect">
            <a:avLst/>
          </a:prstGeom>
          <a:ln w="12700">
            <a:miter lim="400000"/>
          </a:ln>
        </p:spPr>
      </p:pic>
      <p:pic>
        <p:nvPicPr>
          <p:cNvPr id="121" name="Afbeelding 6" descr="Afbeelding 6"/>
          <p:cNvPicPr>
            <a:picLocks noChangeAspect="1"/>
          </p:cNvPicPr>
          <p:nvPr/>
        </p:nvPicPr>
        <p:blipFill>
          <a:blip r:embed="rId4"/>
          <a:stretch>
            <a:fillRect/>
          </a:stretch>
        </p:blipFill>
        <p:spPr>
          <a:xfrm>
            <a:off x="1953374" y="-41064"/>
            <a:ext cx="4330928" cy="4240693"/>
          </a:xfrm>
          <a:prstGeom prst="rect">
            <a:avLst/>
          </a:prstGeom>
          <a:ln w="12700">
            <a:miter lim="400000"/>
          </a:ln>
        </p:spPr>
      </p:pic>
      <p:pic>
        <p:nvPicPr>
          <p:cNvPr id="122" name="Afbeelding 20" descr="Afbeelding 20"/>
          <p:cNvPicPr>
            <a:picLocks noChangeAspect="1"/>
          </p:cNvPicPr>
          <p:nvPr/>
        </p:nvPicPr>
        <p:blipFill>
          <a:blip r:embed="rId5"/>
          <a:srcRect l="45556" t="6270" r="25084" b="63366"/>
          <a:stretch>
            <a:fillRect/>
          </a:stretch>
        </p:blipFill>
        <p:spPr>
          <a:xfrm rot="20119739">
            <a:off x="5693986" y="534261"/>
            <a:ext cx="2246894" cy="2323652"/>
          </a:xfrm>
          <a:prstGeom prst="rect">
            <a:avLst/>
          </a:prstGeom>
          <a:ln w="12700">
            <a:miter lim="400000"/>
          </a:ln>
        </p:spPr>
      </p:pic>
      <p:pic>
        <p:nvPicPr>
          <p:cNvPr id="123" name="Afbeelding 21" descr="Afbeelding 21"/>
          <p:cNvPicPr>
            <a:picLocks noChangeAspect="1"/>
          </p:cNvPicPr>
          <p:nvPr/>
        </p:nvPicPr>
        <p:blipFill>
          <a:blip r:embed="rId6"/>
          <a:srcRect l="18754" t="68552" r="55740" b="2522"/>
          <a:stretch>
            <a:fillRect/>
          </a:stretch>
        </p:blipFill>
        <p:spPr>
          <a:xfrm rot="19984014" flipH="1">
            <a:off x="4577571" y="3022081"/>
            <a:ext cx="1542457" cy="2617331"/>
          </a:xfrm>
          <a:prstGeom prst="rect">
            <a:avLst/>
          </a:prstGeom>
          <a:ln w="12700">
            <a:miter lim="400000"/>
          </a:ln>
        </p:spPr>
      </p:pic>
      <p:pic>
        <p:nvPicPr>
          <p:cNvPr id="124" name="Afbeelding 19" descr="Afbeelding 19"/>
          <p:cNvPicPr>
            <a:picLocks noChangeAspect="1"/>
          </p:cNvPicPr>
          <p:nvPr/>
        </p:nvPicPr>
        <p:blipFill>
          <a:blip r:embed="rId7"/>
          <a:srcRect l="22256" t="5926" r="54184" b="62828"/>
          <a:stretch>
            <a:fillRect/>
          </a:stretch>
        </p:blipFill>
        <p:spPr>
          <a:xfrm rot="1936597">
            <a:off x="140998" y="1031483"/>
            <a:ext cx="1982615" cy="2629510"/>
          </a:xfrm>
          <a:prstGeom prst="rect">
            <a:avLst/>
          </a:prstGeom>
          <a:ln w="12700">
            <a:miter lim="400000"/>
          </a:ln>
        </p:spPr>
      </p:pic>
      <p:pic>
        <p:nvPicPr>
          <p:cNvPr id="125" name="Afbeelding 14" descr="Afbeelding 14"/>
          <p:cNvPicPr>
            <a:picLocks noChangeAspect="1"/>
          </p:cNvPicPr>
          <p:nvPr/>
        </p:nvPicPr>
        <p:blipFill>
          <a:blip r:embed="rId8"/>
          <a:stretch>
            <a:fillRect/>
          </a:stretch>
        </p:blipFill>
        <p:spPr>
          <a:xfrm>
            <a:off x="-171728" y="2571751"/>
            <a:ext cx="2879755" cy="2397131"/>
          </a:xfrm>
          <a:prstGeom prst="rect">
            <a:avLst/>
          </a:prstGeom>
          <a:ln w="12700">
            <a:miter lim="400000"/>
          </a:ln>
        </p:spPr>
      </p:pic>
      <p:pic>
        <p:nvPicPr>
          <p:cNvPr id="126" name="Afbeelding 16" descr="Afbeelding 16"/>
          <p:cNvPicPr>
            <a:picLocks noChangeAspect="1"/>
          </p:cNvPicPr>
          <p:nvPr/>
        </p:nvPicPr>
        <p:blipFill>
          <a:blip r:embed="rId9"/>
          <a:stretch>
            <a:fillRect/>
          </a:stretch>
        </p:blipFill>
        <p:spPr>
          <a:xfrm>
            <a:off x="6548044" y="983989"/>
            <a:ext cx="2712965" cy="2259728"/>
          </a:xfrm>
          <a:prstGeom prst="rect">
            <a:avLst/>
          </a:prstGeom>
          <a:ln w="12700">
            <a:miter lim="400000"/>
          </a:ln>
        </p:spPr>
      </p:pic>
      <p:pic>
        <p:nvPicPr>
          <p:cNvPr id="127" name="Afbeelding 11" descr="Afbeelding 11"/>
          <p:cNvPicPr>
            <a:picLocks noChangeAspect="1"/>
          </p:cNvPicPr>
          <p:nvPr/>
        </p:nvPicPr>
        <p:blipFill>
          <a:blip r:embed="rId10"/>
          <a:stretch>
            <a:fillRect/>
          </a:stretch>
        </p:blipFill>
        <p:spPr>
          <a:xfrm>
            <a:off x="5030239" y="2672433"/>
            <a:ext cx="2562352" cy="2138341"/>
          </a:xfrm>
          <a:prstGeom prst="rect">
            <a:avLst/>
          </a:prstGeom>
          <a:ln w="12700">
            <a:miter lim="400000"/>
          </a:ln>
        </p:spPr>
      </p:pic>
      <p:pic>
        <p:nvPicPr>
          <p:cNvPr id="128" name="Afbeelding 17" descr="Afbeelding 17"/>
          <p:cNvPicPr>
            <a:picLocks noChangeAspect="1"/>
          </p:cNvPicPr>
          <p:nvPr/>
        </p:nvPicPr>
        <p:blipFill>
          <a:blip r:embed="rId11"/>
          <a:stretch>
            <a:fillRect/>
          </a:stretch>
        </p:blipFill>
        <p:spPr>
          <a:xfrm>
            <a:off x="5838121" y="3092130"/>
            <a:ext cx="946588" cy="1226428"/>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HOTO-2022-04-04-18-43-35.jpg" descr="PHOTO-2022-04-04-18-43-35.jpg"/>
          <p:cNvPicPr>
            <a:picLocks noChangeAspect="1"/>
          </p:cNvPicPr>
          <p:nvPr/>
        </p:nvPicPr>
        <p:blipFill>
          <a:blip r:embed="rId2"/>
          <a:stretch>
            <a:fillRect/>
          </a:stretch>
        </p:blipFill>
        <p:spPr>
          <a:xfrm>
            <a:off x="2506951" y="0"/>
            <a:ext cx="3857626" cy="51435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33"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Brochure</a:t>
            </a:r>
          </a:p>
        </p:txBody>
      </p:sp>
      <p:pic>
        <p:nvPicPr>
          <p:cNvPr id="134" name="Afbeelding 4" descr="Afbeelding 4"/>
          <p:cNvPicPr>
            <a:picLocks noChangeAspect="1"/>
          </p:cNvPicPr>
          <p:nvPr/>
        </p:nvPicPr>
        <p:blipFill>
          <a:blip r:embed="rId2"/>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35" name="Afbeelding 5" descr="Afbeelding 5"/>
          <p:cNvPicPr>
            <a:picLocks noChangeAspect="1"/>
          </p:cNvPicPr>
          <p:nvPr/>
        </p:nvPicPr>
        <p:blipFill>
          <a:blip r:embed="rId3"/>
          <a:stretch>
            <a:fillRect/>
          </a:stretch>
        </p:blipFill>
        <p:spPr>
          <a:xfrm>
            <a:off x="7338405" y="4239491"/>
            <a:ext cx="1634538" cy="774255"/>
          </a:xfrm>
          <a:prstGeom prst="rect">
            <a:avLst/>
          </a:prstGeom>
          <a:ln w="12700">
            <a:miter lim="400000"/>
          </a:ln>
        </p:spPr>
      </p:pic>
      <p:pic>
        <p:nvPicPr>
          <p:cNvPr id="136" name="Afbeelding 6" descr="Afbeelding 6"/>
          <p:cNvPicPr>
            <a:picLocks noChangeAspect="1"/>
          </p:cNvPicPr>
          <p:nvPr/>
        </p:nvPicPr>
        <p:blipFill>
          <a:blip r:embed="rId4"/>
          <a:stretch>
            <a:fillRect/>
          </a:stretch>
        </p:blipFill>
        <p:spPr>
          <a:xfrm>
            <a:off x="1953374" y="-41064"/>
            <a:ext cx="4224440" cy="4240693"/>
          </a:xfrm>
          <a:prstGeom prst="rect">
            <a:avLst/>
          </a:prstGeom>
          <a:ln w="12700">
            <a:miter lim="400000"/>
          </a:ln>
        </p:spPr>
      </p:pic>
      <p:pic>
        <p:nvPicPr>
          <p:cNvPr id="137" name="Afbeelding 19" descr="Afbeelding 19"/>
          <p:cNvPicPr>
            <a:picLocks noChangeAspect="1"/>
          </p:cNvPicPr>
          <p:nvPr/>
        </p:nvPicPr>
        <p:blipFill>
          <a:blip r:embed="rId5"/>
          <a:srcRect l="22256" t="5926" r="54184" b="62828"/>
          <a:stretch>
            <a:fillRect/>
          </a:stretch>
        </p:blipFill>
        <p:spPr>
          <a:xfrm rot="1936597">
            <a:off x="139363" y="1287596"/>
            <a:ext cx="929630" cy="1232953"/>
          </a:xfrm>
          <a:prstGeom prst="rect">
            <a:avLst/>
          </a:prstGeom>
          <a:ln w="12700">
            <a:miter lim="400000"/>
          </a:ln>
        </p:spPr>
      </p:pic>
      <p:pic>
        <p:nvPicPr>
          <p:cNvPr id="138" name="Afbeelding 20" descr="Afbeelding 20"/>
          <p:cNvPicPr>
            <a:picLocks noChangeAspect="1"/>
          </p:cNvPicPr>
          <p:nvPr/>
        </p:nvPicPr>
        <p:blipFill>
          <a:blip r:embed="rId5"/>
          <a:srcRect l="45556" t="6270" r="25084" b="63367"/>
          <a:stretch>
            <a:fillRect/>
          </a:stretch>
        </p:blipFill>
        <p:spPr>
          <a:xfrm rot="20865566">
            <a:off x="5753809" y="1258377"/>
            <a:ext cx="1111644" cy="1149620"/>
          </a:xfrm>
          <a:prstGeom prst="rect">
            <a:avLst/>
          </a:prstGeom>
          <a:ln w="12700">
            <a:miter lim="400000"/>
          </a:ln>
        </p:spPr>
      </p:pic>
      <p:pic>
        <p:nvPicPr>
          <p:cNvPr id="139" name="Afbeelding 21" descr="Afbeelding 21"/>
          <p:cNvPicPr>
            <a:picLocks noChangeAspect="1"/>
          </p:cNvPicPr>
          <p:nvPr/>
        </p:nvPicPr>
        <p:blipFill>
          <a:blip r:embed="rId6"/>
          <a:srcRect l="18754" t="68552" r="55740" b="2522"/>
          <a:stretch>
            <a:fillRect/>
          </a:stretch>
        </p:blipFill>
        <p:spPr>
          <a:xfrm rot="20757684" flipH="1">
            <a:off x="4471660" y="3550782"/>
            <a:ext cx="876776" cy="1487765"/>
          </a:xfrm>
          <a:prstGeom prst="rect">
            <a:avLst/>
          </a:prstGeom>
          <a:ln w="12700">
            <a:miter lim="400000"/>
          </a:ln>
        </p:spPr>
      </p:pic>
      <p:sp>
        <p:nvSpPr>
          <p:cNvPr id="140" name="Tekstvak 3"/>
          <p:cNvSpPr txBox="1"/>
          <p:nvPr/>
        </p:nvSpPr>
        <p:spPr>
          <a:xfrm rot="21099785">
            <a:off x="268424" y="2995816"/>
            <a:ext cx="2108673" cy="1569660"/>
          </a:xfrm>
          <a:prstGeom prst="rect">
            <a:avLst/>
          </a:prstGeom>
          <a:solidFill>
            <a:schemeClr val="accent2"/>
          </a:solidFill>
          <a:ln w="12700">
            <a:solidFill>
              <a:schemeClr val="accent4"/>
            </a:solidFill>
            <a:miter/>
          </a:ln>
          <a:effectLst>
            <a:outerShdw blurRad="50800" dist="38100" dir="13500000" rotWithShape="0">
              <a:srgbClr val="806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3200" b="1">
                <a:solidFill>
                  <a:srgbClr val="FFFFFF"/>
                </a:solidFill>
              </a:defRPr>
            </a:lvl1pPr>
          </a:lstStyle>
          <a:p>
            <a:r>
              <a:rPr sz="2400"/>
              <a:t>In hoeverre is Israël voor u een bron en put u daaruit? </a:t>
            </a:r>
          </a:p>
        </p:txBody>
      </p:sp>
      <p:sp>
        <p:nvSpPr>
          <p:cNvPr id="141" name="Tekstvak 8"/>
          <p:cNvSpPr txBox="1"/>
          <p:nvPr/>
        </p:nvSpPr>
        <p:spPr>
          <a:xfrm rot="556304">
            <a:off x="5810939" y="2916342"/>
            <a:ext cx="2646934" cy="830997"/>
          </a:xfrm>
          <a:prstGeom prst="rect">
            <a:avLst/>
          </a:prstGeom>
          <a:solidFill>
            <a:schemeClr val="accent4"/>
          </a:solidFill>
          <a:ln w="19050">
            <a:solidFill>
              <a:srgbClr val="FFFFFF"/>
            </a:solidFill>
            <a:miter/>
          </a:ln>
          <a:effectLst>
            <a:outerShdw blurRad="50800" dist="38100" dir="189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3200"/>
            </a:lvl1pPr>
          </a:lstStyle>
          <a:p>
            <a:r>
              <a:rPr sz="2400"/>
              <a:t>Hoe dicht bij de bron zit u?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44"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Brochure</a:t>
            </a:r>
          </a:p>
        </p:txBody>
      </p:sp>
      <p:pic>
        <p:nvPicPr>
          <p:cNvPr id="145" name="Afbeelding 4" descr="Afbeelding 4"/>
          <p:cNvPicPr>
            <a:picLocks noChangeAspect="1"/>
          </p:cNvPicPr>
          <p:nvPr/>
        </p:nvPicPr>
        <p:blipFill>
          <a:blip r:embed="rId2"/>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46" name="Afbeelding 5" descr="Afbeelding 5"/>
          <p:cNvPicPr>
            <a:picLocks noChangeAspect="1"/>
          </p:cNvPicPr>
          <p:nvPr/>
        </p:nvPicPr>
        <p:blipFill>
          <a:blip r:embed="rId3"/>
          <a:stretch>
            <a:fillRect/>
          </a:stretch>
        </p:blipFill>
        <p:spPr>
          <a:xfrm>
            <a:off x="7338405" y="4239491"/>
            <a:ext cx="1634538" cy="774255"/>
          </a:xfrm>
          <a:prstGeom prst="rect">
            <a:avLst/>
          </a:prstGeom>
          <a:ln w="12700">
            <a:miter lim="400000"/>
          </a:ln>
        </p:spPr>
      </p:pic>
      <p:pic>
        <p:nvPicPr>
          <p:cNvPr id="147" name="Afbeelding 6" descr="Afbeelding 6"/>
          <p:cNvPicPr>
            <a:picLocks noChangeAspect="1"/>
          </p:cNvPicPr>
          <p:nvPr/>
        </p:nvPicPr>
        <p:blipFill>
          <a:blip r:embed="rId4"/>
          <a:stretch>
            <a:fillRect/>
          </a:stretch>
        </p:blipFill>
        <p:spPr>
          <a:xfrm>
            <a:off x="2002791" y="-59035"/>
            <a:ext cx="4224439" cy="4240694"/>
          </a:xfrm>
          <a:prstGeom prst="rect">
            <a:avLst/>
          </a:prstGeom>
          <a:ln w="12700">
            <a:miter lim="400000"/>
          </a:ln>
        </p:spPr>
      </p:pic>
      <p:pic>
        <p:nvPicPr>
          <p:cNvPr id="148" name="Afbeelding 19" descr="Afbeelding 19"/>
          <p:cNvPicPr>
            <a:picLocks noChangeAspect="1"/>
          </p:cNvPicPr>
          <p:nvPr/>
        </p:nvPicPr>
        <p:blipFill>
          <a:blip r:embed="rId5"/>
          <a:srcRect l="22255" t="5926" r="54184" b="62828"/>
          <a:stretch>
            <a:fillRect/>
          </a:stretch>
        </p:blipFill>
        <p:spPr>
          <a:xfrm rot="1936597">
            <a:off x="180690" y="1708042"/>
            <a:ext cx="532720" cy="706538"/>
          </a:xfrm>
          <a:prstGeom prst="rect">
            <a:avLst/>
          </a:prstGeom>
          <a:ln w="12700">
            <a:miter lim="400000"/>
          </a:ln>
        </p:spPr>
      </p:pic>
      <p:pic>
        <p:nvPicPr>
          <p:cNvPr id="149" name="Afbeelding 20" descr="Afbeelding 20"/>
          <p:cNvPicPr>
            <a:picLocks noChangeAspect="1"/>
          </p:cNvPicPr>
          <p:nvPr/>
        </p:nvPicPr>
        <p:blipFill>
          <a:blip r:embed="rId6"/>
          <a:srcRect l="45556" t="6270" r="25084" b="63366"/>
          <a:stretch>
            <a:fillRect/>
          </a:stretch>
        </p:blipFill>
        <p:spPr>
          <a:xfrm rot="20865566">
            <a:off x="5268393" y="196459"/>
            <a:ext cx="2076806" cy="2147753"/>
          </a:xfrm>
          <a:prstGeom prst="rect">
            <a:avLst/>
          </a:prstGeom>
          <a:ln w="12700">
            <a:miter lim="400000"/>
          </a:ln>
        </p:spPr>
      </p:pic>
      <p:pic>
        <p:nvPicPr>
          <p:cNvPr id="150" name="Afbeelding 21" descr="Afbeelding 21"/>
          <p:cNvPicPr>
            <a:picLocks noChangeAspect="1"/>
          </p:cNvPicPr>
          <p:nvPr/>
        </p:nvPicPr>
        <p:blipFill>
          <a:blip r:embed="rId7"/>
          <a:srcRect l="18754" t="68552" r="55740" b="2522"/>
          <a:stretch>
            <a:fillRect/>
          </a:stretch>
        </p:blipFill>
        <p:spPr>
          <a:xfrm rot="20757684" flipH="1">
            <a:off x="5178322" y="3082996"/>
            <a:ext cx="1031686" cy="1750625"/>
          </a:xfrm>
          <a:prstGeom prst="rect">
            <a:avLst/>
          </a:prstGeom>
          <a:ln w="12700">
            <a:miter lim="400000"/>
          </a:ln>
        </p:spPr>
      </p:pic>
      <p:sp>
        <p:nvSpPr>
          <p:cNvPr id="151" name="Tekstvak 3"/>
          <p:cNvSpPr txBox="1"/>
          <p:nvPr/>
        </p:nvSpPr>
        <p:spPr>
          <a:xfrm rot="21099785">
            <a:off x="268005" y="2618607"/>
            <a:ext cx="2246579" cy="2308324"/>
          </a:xfrm>
          <a:prstGeom prst="rect">
            <a:avLst/>
          </a:prstGeom>
          <a:solidFill>
            <a:schemeClr val="accent2"/>
          </a:solidFill>
          <a:ln w="12700">
            <a:solidFill>
              <a:schemeClr val="accent4"/>
            </a:solidFill>
            <a:miter/>
          </a:ln>
          <a:effectLst>
            <a:outerShdw blurRad="50800" dist="38100" dir="13500000" rotWithShape="0">
              <a:srgbClr val="806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3200" b="1">
                <a:solidFill>
                  <a:srgbClr val="FFFFFF"/>
                </a:solidFill>
              </a:defRPr>
            </a:lvl1pPr>
          </a:lstStyle>
          <a:p>
            <a:r>
              <a:rPr lang="nl-NL" sz="2400" dirty="0"/>
              <a:t>Hoe ziet u dit voor uw  lokale gemeente? Hoe put zij uit deze bron?</a:t>
            </a:r>
          </a:p>
        </p:txBody>
      </p:sp>
      <p:pic>
        <p:nvPicPr>
          <p:cNvPr id="152" name="Afbeelding 2" descr="Afbeelding 2"/>
          <p:cNvPicPr>
            <a:picLocks noChangeAspect="1"/>
          </p:cNvPicPr>
          <p:nvPr/>
        </p:nvPicPr>
        <p:blipFill>
          <a:blip r:embed="rId5"/>
          <a:srcRect l="66327" t="35051" r="7394" b="31397"/>
          <a:stretch>
            <a:fillRect/>
          </a:stretch>
        </p:blipFill>
        <p:spPr>
          <a:xfrm rot="21339641">
            <a:off x="917570" y="1096403"/>
            <a:ext cx="1019676" cy="1301901"/>
          </a:xfrm>
          <a:prstGeom prst="rect">
            <a:avLst/>
          </a:prstGeom>
          <a:ln w="12700">
            <a:miter lim="400000"/>
          </a:ln>
        </p:spPr>
      </p:pic>
      <p:pic>
        <p:nvPicPr>
          <p:cNvPr id="153" name="Afbeelding 7" descr="Afbeelding 7"/>
          <p:cNvPicPr>
            <a:picLocks noChangeAspect="1"/>
          </p:cNvPicPr>
          <p:nvPr/>
        </p:nvPicPr>
        <p:blipFill>
          <a:blip r:embed="rId5"/>
          <a:srcRect l="54443" t="73952" r="19851" b="1064"/>
          <a:stretch>
            <a:fillRect/>
          </a:stretch>
        </p:blipFill>
        <p:spPr>
          <a:xfrm rot="20596251">
            <a:off x="2883253" y="4164299"/>
            <a:ext cx="302438" cy="293951"/>
          </a:xfrm>
          <a:prstGeom prst="rect">
            <a:avLst/>
          </a:prstGeom>
          <a:ln w="12700">
            <a:miter lim="400000"/>
          </a:ln>
        </p:spPr>
      </p:pic>
      <p:pic>
        <p:nvPicPr>
          <p:cNvPr id="154" name="Afbeelding 9" descr="Afbeelding 9"/>
          <p:cNvPicPr>
            <a:picLocks noChangeAspect="1"/>
          </p:cNvPicPr>
          <p:nvPr/>
        </p:nvPicPr>
        <p:blipFill>
          <a:blip r:embed="rId8"/>
          <a:srcRect l="8098" t="37743" r="72119" b="32182"/>
          <a:stretch>
            <a:fillRect/>
          </a:stretch>
        </p:blipFill>
        <p:spPr>
          <a:xfrm rot="1073051">
            <a:off x="6580896" y="320337"/>
            <a:ext cx="2742210" cy="4168780"/>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Afbeelding 3" descr="Afbeelding 3"/>
          <p:cNvPicPr>
            <a:picLocks noChangeAspect="1"/>
          </p:cNvPicPr>
          <p:nvPr/>
        </p:nvPicPr>
        <p:blipFill>
          <a:blip r:embed="rId3"/>
          <a:stretch>
            <a:fillRect/>
          </a:stretch>
        </p:blipFill>
        <p:spPr>
          <a:xfrm rot="516323">
            <a:off x="4142943" y="1101765"/>
            <a:ext cx="3243433" cy="4216463"/>
          </a:xfrm>
          <a:prstGeom prst="rect">
            <a:avLst/>
          </a:prstGeom>
          <a:ln w="12700">
            <a:miter lim="400000"/>
          </a:ln>
        </p:spPr>
      </p:pic>
      <p:pic>
        <p:nvPicPr>
          <p:cNvPr id="157" name="Afbeelding 8" descr="Afbeelding 8"/>
          <p:cNvPicPr>
            <a:picLocks noChangeAspect="1"/>
          </p:cNvPicPr>
          <p:nvPr/>
        </p:nvPicPr>
        <p:blipFill>
          <a:blip r:embed="rId4"/>
          <a:stretch>
            <a:fillRect/>
          </a:stretch>
        </p:blipFill>
        <p:spPr>
          <a:xfrm rot="574894">
            <a:off x="4948025" y="2115693"/>
            <a:ext cx="1702245" cy="2157469"/>
          </a:xfrm>
          <a:prstGeom prst="rect">
            <a:avLst/>
          </a:prstGeom>
          <a:ln w="12700">
            <a:miter lim="400000"/>
          </a:ln>
        </p:spPr>
      </p:pic>
      <p:sp>
        <p:nvSpPr>
          <p:cNvPr id="158" name="Rectangle 12"/>
          <p:cNvSpPr/>
          <p:nvPr/>
        </p:nvSpPr>
        <p:spPr>
          <a:xfrm>
            <a:off x="0" y="488814"/>
            <a:ext cx="9144000" cy="552415"/>
          </a:xfrm>
          <a:prstGeom prst="rect">
            <a:avLst/>
          </a:prstGeom>
          <a:solidFill>
            <a:srgbClr val="000000"/>
          </a:solidFill>
          <a:ln w="12700">
            <a:miter lim="400000"/>
          </a:ln>
        </p:spPr>
        <p:txBody>
          <a:bodyPr lIns="34289" rIns="34289" anchor="ctr"/>
          <a:lstStyle/>
          <a:p>
            <a:pPr algn="ctr">
              <a:defRPr>
                <a:solidFill>
                  <a:srgbClr val="FFFFFF"/>
                </a:solidFill>
              </a:defRPr>
            </a:pPr>
            <a:endParaRPr sz="1050"/>
          </a:p>
        </p:txBody>
      </p:sp>
      <p:sp>
        <p:nvSpPr>
          <p:cNvPr id="159" name="Titel 1"/>
          <p:cNvSpPr txBox="1">
            <a:spLocks noGrp="1"/>
          </p:cNvSpPr>
          <p:nvPr>
            <p:ph type="title"/>
          </p:nvPr>
        </p:nvSpPr>
        <p:spPr>
          <a:xfrm>
            <a:off x="417399" y="482601"/>
            <a:ext cx="8408195" cy="558628"/>
          </a:xfrm>
          <a:prstGeom prst="rect">
            <a:avLst/>
          </a:prstGeom>
        </p:spPr>
        <p:txBody>
          <a:bodyPr/>
          <a:lstStyle>
            <a:lvl1pPr algn="ctr">
              <a:defRPr sz="3200">
                <a:solidFill>
                  <a:srgbClr val="FFFFFF"/>
                </a:solidFill>
              </a:defRPr>
            </a:lvl1pPr>
          </a:lstStyle>
          <a:p>
            <a:r>
              <a:t>Luisteren</a:t>
            </a:r>
          </a:p>
        </p:txBody>
      </p:sp>
      <p:pic>
        <p:nvPicPr>
          <p:cNvPr id="160" name="Afbeelding 4" descr="Afbeelding 4"/>
          <p:cNvPicPr>
            <a:picLocks noChangeAspect="1"/>
          </p:cNvPicPr>
          <p:nvPr/>
        </p:nvPicPr>
        <p:blipFill>
          <a:blip r:embed="rId5"/>
          <a:srcRect t="394" r="3" b="13"/>
          <a:stretch>
            <a:fillRect/>
          </a:stretch>
        </p:blipFill>
        <p:spPr>
          <a:xfrm>
            <a:off x="13" y="7"/>
            <a:ext cx="1367732" cy="101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540" y="21600"/>
                </a:lnTo>
                <a:lnTo>
                  <a:pt x="18718" y="20983"/>
                </a:lnTo>
                <a:cubicBezTo>
                  <a:pt x="19407" y="18645"/>
                  <a:pt x="20289" y="15648"/>
                  <a:pt x="21417" y="11817"/>
                </a:cubicBezTo>
                <a:cubicBezTo>
                  <a:pt x="21539" y="11336"/>
                  <a:pt x="21600" y="10734"/>
                  <a:pt x="21600" y="10133"/>
                </a:cubicBezTo>
                <a:cubicBezTo>
                  <a:pt x="21600" y="9531"/>
                  <a:pt x="21539" y="8929"/>
                  <a:pt x="21417" y="8448"/>
                </a:cubicBezTo>
                <a:cubicBezTo>
                  <a:pt x="21417" y="8448"/>
                  <a:pt x="21416" y="8451"/>
                  <a:pt x="18958" y="102"/>
                </a:cubicBezTo>
                <a:lnTo>
                  <a:pt x="18930" y="0"/>
                </a:lnTo>
                <a:lnTo>
                  <a:pt x="7705" y="0"/>
                </a:lnTo>
                <a:lnTo>
                  <a:pt x="4038" y="0"/>
                </a:lnTo>
                <a:lnTo>
                  <a:pt x="0" y="0"/>
                </a:lnTo>
                <a:close/>
              </a:path>
            </a:pathLst>
          </a:custGeom>
          <a:ln w="12700">
            <a:miter lim="400000"/>
          </a:ln>
        </p:spPr>
      </p:pic>
      <p:pic>
        <p:nvPicPr>
          <p:cNvPr id="161" name="Afbeelding 5" descr="Afbeelding 5"/>
          <p:cNvPicPr>
            <a:picLocks noChangeAspect="1"/>
          </p:cNvPicPr>
          <p:nvPr/>
        </p:nvPicPr>
        <p:blipFill>
          <a:blip r:embed="rId6"/>
          <a:stretch>
            <a:fillRect/>
          </a:stretch>
        </p:blipFill>
        <p:spPr>
          <a:xfrm>
            <a:off x="7338405" y="4239491"/>
            <a:ext cx="1634538" cy="774255"/>
          </a:xfrm>
          <a:prstGeom prst="rect">
            <a:avLst/>
          </a:prstGeom>
          <a:ln w="12700">
            <a:miter lim="400000"/>
          </a:ln>
        </p:spPr>
      </p:pic>
      <p:pic>
        <p:nvPicPr>
          <p:cNvPr id="162" name="Afbeelding 6" descr="Afbeelding 6"/>
          <p:cNvPicPr>
            <a:picLocks noChangeAspect="1"/>
          </p:cNvPicPr>
          <p:nvPr/>
        </p:nvPicPr>
        <p:blipFill>
          <a:blip r:embed="rId7"/>
          <a:stretch>
            <a:fillRect/>
          </a:stretch>
        </p:blipFill>
        <p:spPr>
          <a:xfrm>
            <a:off x="8155675" y="141730"/>
            <a:ext cx="971852" cy="951605"/>
          </a:xfrm>
          <a:prstGeom prst="rect">
            <a:avLst/>
          </a:prstGeom>
          <a:ln w="12700">
            <a:miter lim="400000"/>
          </a:ln>
        </p:spPr>
      </p:pic>
      <p:pic>
        <p:nvPicPr>
          <p:cNvPr id="163" name="Afbeelding 19" descr="Afbeelding 19"/>
          <p:cNvPicPr>
            <a:picLocks noChangeAspect="1"/>
          </p:cNvPicPr>
          <p:nvPr/>
        </p:nvPicPr>
        <p:blipFill>
          <a:blip r:embed="rId8"/>
          <a:srcRect l="22256" t="5926" r="54184" b="62828"/>
          <a:stretch>
            <a:fillRect/>
          </a:stretch>
        </p:blipFill>
        <p:spPr>
          <a:xfrm rot="1936597">
            <a:off x="140998" y="1031483"/>
            <a:ext cx="1982615" cy="2629510"/>
          </a:xfrm>
          <a:prstGeom prst="rect">
            <a:avLst/>
          </a:prstGeom>
          <a:ln w="12700">
            <a:miter lim="400000"/>
          </a:ln>
        </p:spPr>
      </p:pic>
      <p:pic>
        <p:nvPicPr>
          <p:cNvPr id="164" name="Afbeelding 14" descr="Afbeelding 14"/>
          <p:cNvPicPr>
            <a:picLocks noChangeAspect="1"/>
          </p:cNvPicPr>
          <p:nvPr/>
        </p:nvPicPr>
        <p:blipFill>
          <a:blip r:embed="rId9"/>
          <a:stretch>
            <a:fillRect/>
          </a:stretch>
        </p:blipFill>
        <p:spPr>
          <a:xfrm>
            <a:off x="-171728" y="2571751"/>
            <a:ext cx="2879755" cy="2397131"/>
          </a:xfrm>
          <a:prstGeom prst="rect">
            <a:avLst/>
          </a:prstGeom>
          <a:ln w="12700">
            <a:miter lim="400000"/>
          </a:ln>
        </p:spPr>
      </p:pic>
      <p:pic>
        <p:nvPicPr>
          <p:cNvPr id="165" name="Afbeelding 2" descr="Afbeelding 2"/>
          <p:cNvPicPr>
            <a:picLocks noChangeAspect="1"/>
          </p:cNvPicPr>
          <p:nvPr/>
        </p:nvPicPr>
        <p:blipFill>
          <a:blip r:embed="rId10"/>
          <a:srcRect l="43991" t="15826" r="31513"/>
          <a:stretch>
            <a:fillRect/>
          </a:stretch>
        </p:blipFill>
        <p:spPr>
          <a:xfrm>
            <a:off x="1900298" y="1349200"/>
            <a:ext cx="1656176" cy="3794300"/>
          </a:xfrm>
          <a:prstGeom prst="rect">
            <a:avLst/>
          </a:prstGeom>
          <a:ln w="12700">
            <a:miter lim="400000"/>
          </a:ln>
        </p:spPr>
      </p:pic>
      <p:pic>
        <p:nvPicPr>
          <p:cNvPr id="166" name="Afbeelding 7" descr="Afbeelding 7"/>
          <p:cNvPicPr>
            <a:picLocks noChangeAspect="1"/>
          </p:cNvPicPr>
          <p:nvPr/>
        </p:nvPicPr>
        <p:blipFill>
          <a:blip r:embed="rId11"/>
          <a:stretch>
            <a:fillRect/>
          </a:stretch>
        </p:blipFill>
        <p:spPr>
          <a:xfrm rot="574235">
            <a:off x="5008718" y="2158096"/>
            <a:ext cx="1544085" cy="2103815"/>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HOTO-2022-04-04-18-43-36 3.jpg" descr="PHOTO-2022-04-04-18-43-36 3.jpg"/>
          <p:cNvPicPr>
            <a:picLocks noChangeAspect="1"/>
          </p:cNvPicPr>
          <p:nvPr/>
        </p:nvPicPr>
        <p:blipFill>
          <a:blip r:embed="rId2"/>
          <a:stretch>
            <a:fillRect/>
          </a:stretch>
        </p:blipFill>
        <p:spPr>
          <a:xfrm>
            <a:off x="2554346" y="0"/>
            <a:ext cx="3857626" cy="51435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1634</Words>
  <Application>Microsoft Macintosh PowerPoint</Application>
  <PresentationFormat>Diavoorstelling (16:9)</PresentationFormat>
  <Paragraphs>186</Paragraphs>
  <Slides>29</Slides>
  <Notes>15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29</vt:i4>
      </vt:variant>
    </vt:vector>
  </HeadingPairs>
  <TitlesOfParts>
    <vt:vector size="35" baseType="lpstr">
      <vt:lpstr>Arial</vt:lpstr>
      <vt:lpstr>Script MT Bold</vt:lpstr>
      <vt:lpstr>Tahoma</vt:lpstr>
      <vt:lpstr>Times New Roman</vt:lpstr>
      <vt:lpstr>Times Roman</vt:lpstr>
      <vt:lpstr>Simple Light</vt:lpstr>
      <vt:lpstr>PowerPoint-presentatie</vt:lpstr>
      <vt:lpstr>Brochure</vt:lpstr>
      <vt:lpstr>Brochure</vt:lpstr>
      <vt:lpstr>Brochure</vt:lpstr>
      <vt:lpstr>PowerPoint-presentatie</vt:lpstr>
      <vt:lpstr>Brochure</vt:lpstr>
      <vt:lpstr>Brochure</vt:lpstr>
      <vt:lpstr>Luisteren</vt:lpstr>
      <vt:lpstr>PowerPoint-presentatie</vt:lpstr>
      <vt:lpstr>Wat heb je gehoord van Israël?</vt:lpstr>
      <vt:lpstr>Mattheüs 5:38-42</vt:lpstr>
      <vt:lpstr>Gespreksvragen</vt:lpstr>
      <vt:lpstr>Toelichting</vt:lpstr>
      <vt:lpstr>Toelichting (2)</vt:lpstr>
      <vt:lpstr>PowerPoint-presentatie</vt:lpstr>
      <vt:lpstr>PowerPoint-presentatie</vt:lpstr>
      <vt:lpstr>Zingen</vt:lpstr>
      <vt:lpstr>Is zingen met en over Israël een roeping van de kerk?</vt:lpstr>
      <vt:lpstr>PowerPoint-presentatie</vt:lpstr>
      <vt:lpstr>Danken</vt:lpstr>
      <vt:lpstr>PowerPoint-presentatie</vt:lpstr>
      <vt:lpstr>Romeinen 9:4-5</vt:lpstr>
      <vt:lpstr>Romeinen 11:11</vt:lpstr>
      <vt:lpstr>Gespreksvragen</vt:lpstr>
      <vt:lpstr>Stelling</vt:lpstr>
      <vt:lpstr> </vt:lpstr>
      <vt:lpstr> </vt:lpstr>
      <vt:lpstr>Reacties en gespreksverslagen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cp:lastModifiedBy>J. Snaterse</cp:lastModifiedBy>
  <cp:revision>17</cp:revision>
  <dcterms:modified xsi:type="dcterms:W3CDTF">2022-12-05T10:18:11Z</dcterms:modified>
</cp:coreProperties>
</file>