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56" r:id="rId2"/>
    <p:sldId id="257" r:id="rId3"/>
    <p:sldId id="258" r:id="rId4"/>
    <p:sldId id="260" r:id="rId5"/>
    <p:sldId id="261" r:id="rId6"/>
    <p:sldId id="262" r:id="rId7"/>
    <p:sldId id="263" r:id="rId8"/>
    <p:sldId id="267" r:id="rId9"/>
    <p:sldId id="264" r:id="rId10"/>
    <p:sldId id="265" r:id="rId11"/>
    <p:sldId id="266"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7"/>
    <p:restoredTop sz="94720"/>
  </p:normalViewPr>
  <p:slideViewPr>
    <p:cSldViewPr snapToGrid="0">
      <p:cViewPr varScale="1">
        <p:scale>
          <a:sx n="104" d="100"/>
          <a:sy n="104" d="100"/>
        </p:scale>
        <p:origin x="192" y="314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3">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95" r:id="rId23"/>
    <p:sldLayoutId id="2147483676" r:id="rId24"/>
    <p:sldLayoutId id="2147483696"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99" r:id="rId37"/>
    <p:sldLayoutId id="2147483697" r:id="rId38"/>
    <p:sldLayoutId id="2147483702" r:id="rId39"/>
    <p:sldLayoutId id="2147483700" r:id="rId40"/>
    <p:sldLayoutId id="2147483701"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1.xml"/><Relationship Id="rId1" Type="http://schemas.openxmlformats.org/officeDocument/2006/relationships/video" Target="https://www.youtube.com/embed/Me7sjZlvCFI?feature=oembed" TargetMode="External"/><Relationship Id="rId5" Type="http://schemas.openxmlformats.org/officeDocument/2006/relationships/image" Target="../media/image17.png"/><Relationship Id="rId4" Type="http://schemas.openxmlformats.org/officeDocument/2006/relationships/hyperlink" Target="https://youtu.be/Me7sjZlvCFI"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2.xml"/><Relationship Id="rId1" Type="http://schemas.openxmlformats.org/officeDocument/2006/relationships/video" Target="https://www.youtube.com/embed/29EZQWzgwhI?feature=oembed" TargetMode="External"/><Relationship Id="rId5" Type="http://schemas.openxmlformats.org/officeDocument/2006/relationships/image" Target="../media/image19.png"/><Relationship Id="rId4" Type="http://schemas.openxmlformats.org/officeDocument/2006/relationships/hyperlink" Target="https://youtu.be/29EZQWzgwh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p:txBody>
          <a:bodyPr anchor="t"/>
          <a:lstStyle/>
          <a:p>
            <a:pPr algn="l"/>
            <a:r>
              <a:rPr lang="nl-NL" dirty="0"/>
              <a:t>Viervoudig</a:t>
            </a:r>
            <a:br>
              <a:rPr lang="nl-NL" dirty="0"/>
            </a:br>
            <a:r>
              <a:rPr lang="nl-NL" dirty="0"/>
              <a:t>luisteren</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221653" cy="792600"/>
          </a:xfrm>
        </p:spPr>
        <p:txBody>
          <a:bodyPr/>
          <a:lstStyle/>
          <a:p>
            <a:pPr algn="l" rtl="0">
              <a:spcBef>
                <a:spcPts val="0"/>
              </a:spcBef>
              <a:spcAft>
                <a:spcPts val="0"/>
              </a:spcAft>
            </a:pPr>
            <a:r>
              <a:rPr lang="nl-NL" sz="1800" i="0" u="none" strike="noStrike" dirty="0">
                <a:solidFill>
                  <a:srgbClr val="000000"/>
                </a:solidFill>
                <a:effectLst/>
                <a:latin typeface="Arial" panose="020B0604020202020204" pitchFamily="34" charset="0"/>
              </a:rPr>
              <a:t>Welkom bij het</a:t>
            </a:r>
          </a:p>
          <a:p>
            <a:pPr algn="l" rtl="0">
              <a:spcBef>
                <a:spcPts val="0"/>
              </a:spcBef>
              <a:spcAft>
                <a:spcPts val="0"/>
              </a:spcAft>
            </a:pPr>
            <a:r>
              <a:rPr lang="nl-NL" sz="1800" i="0" u="none" strike="noStrike" dirty="0">
                <a:solidFill>
                  <a:srgbClr val="000000"/>
                </a:solidFill>
                <a:effectLst/>
                <a:latin typeface="Arial" panose="020B0604020202020204" pitchFamily="34" charset="0"/>
              </a:rPr>
              <a:t>basisprogramma</a:t>
            </a:r>
          </a:p>
          <a:p>
            <a:pPr algn="l" rtl="0">
              <a:spcBef>
                <a:spcPts val="0"/>
              </a:spcBef>
              <a:spcAft>
                <a:spcPts val="0"/>
              </a:spcAft>
            </a:pPr>
            <a:r>
              <a:rPr lang="nl-NL" sz="1800" i="0" u="none" strike="noStrike" dirty="0">
                <a:solidFill>
                  <a:srgbClr val="000000"/>
                </a:solidFill>
                <a:effectLst/>
                <a:latin typeface="Arial" panose="020B0604020202020204" pitchFamily="34" charset="0"/>
              </a:rPr>
              <a:t>Viervoudig luisteren</a:t>
            </a:r>
            <a:endParaRPr lang="nl-NL" dirty="0">
              <a:effectLst/>
            </a:endParaRPr>
          </a:p>
          <a:p>
            <a:pPr algn="l"/>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2: </a:t>
            </a:r>
            <a:br>
              <a:rPr lang="nl-NL" dirty="0"/>
            </a:br>
            <a:r>
              <a:rPr lang="nl-NL" dirty="0"/>
              <a:t>Onze manier van luisteren evalueren</a:t>
            </a:r>
          </a:p>
        </p:txBody>
      </p:sp>
      <p:sp>
        <p:nvSpPr>
          <p:cNvPr id="3" name="Tijdelijke aanduiding voor tekst 2">
            <a:extLst>
              <a:ext uri="{FF2B5EF4-FFF2-40B4-BE49-F238E27FC236}">
                <a16:creationId xmlns:a16="http://schemas.microsoft.com/office/drawing/2014/main" id="{36C3DC02-55C9-D4E2-AE13-D0EA92F5D24B}"/>
              </a:ext>
            </a:extLst>
          </p:cNvPr>
          <p:cNvSpPr>
            <a:spLocks noGrp="1"/>
          </p:cNvSpPr>
          <p:nvPr>
            <p:ph type="body" idx="1"/>
          </p:nvPr>
        </p:nvSpPr>
        <p:spPr/>
        <p:txBody>
          <a:bodyPr/>
          <a:lstStyle/>
          <a:p>
            <a:pPr marL="139700" indent="0"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Tekent zich iets af op de vellen? </a:t>
            </a:r>
          </a:p>
          <a:p>
            <a:pPr marL="139700" indent="0"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UcPeriod"/>
            </a:pPr>
            <a:r>
              <a:rPr lang="nl-NL" b="0" i="0" u="none" strike="noStrike" dirty="0">
                <a:solidFill>
                  <a:srgbClr val="000000"/>
                </a:solidFill>
                <a:effectLst/>
                <a:latin typeface="Calibri" panose="020F0502020204030204" pitchFamily="34" charset="0"/>
                <a:cs typeface="Calibri" panose="020F0502020204030204" pitchFamily="34" charset="0"/>
              </a:rPr>
              <a:t>Is er een invalshoek die er in positieve zin uitspringt (waar we goed raad mee weten) </a:t>
            </a:r>
          </a:p>
          <a:p>
            <a:pPr marL="482600" indent="-342900" rtl="0" fontAlgn="base">
              <a:spcBef>
                <a:spcPts val="0"/>
              </a:spcBef>
              <a:spcAft>
                <a:spcPts val="0"/>
              </a:spcAft>
              <a:buFont typeface="+mj-lt"/>
              <a:buAutoNum type="alphaU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UcPeriod"/>
            </a:pPr>
            <a:r>
              <a:rPr lang="nl-NL" b="0" i="0" u="none" strike="noStrike" dirty="0">
                <a:solidFill>
                  <a:srgbClr val="000000"/>
                </a:solidFill>
                <a:effectLst/>
                <a:latin typeface="Calibri" panose="020F0502020204030204" pitchFamily="34" charset="0"/>
                <a:cs typeface="Calibri" panose="020F0502020204030204" pitchFamily="34" charset="0"/>
              </a:rPr>
              <a:t>Is er een invalshoek die we misschien lastiger vinden (omdat het ons niet goed lukt daar vorm aan te geven)?</a:t>
            </a:r>
          </a:p>
          <a:p>
            <a:pPr marL="482600" indent="-342900" rtl="0" fontAlgn="base">
              <a:spcBef>
                <a:spcPts val="0"/>
              </a:spcBef>
              <a:spcAft>
                <a:spcPts val="0"/>
              </a:spcAft>
              <a:buFont typeface="+mj-lt"/>
              <a:buAutoNum type="alphaU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UcPeriod"/>
            </a:pPr>
            <a:r>
              <a:rPr lang="nl-NL" b="0" i="0" u="none" strike="noStrike" dirty="0">
                <a:solidFill>
                  <a:srgbClr val="000000"/>
                </a:solidFill>
                <a:effectLst/>
                <a:latin typeface="Calibri" panose="020F0502020204030204" pitchFamily="34" charset="0"/>
                <a:cs typeface="Calibri" panose="020F0502020204030204" pitchFamily="34" charset="0"/>
              </a:rPr>
              <a:t>Waaraan willen we de komende tijd extra aandacht besteden?</a:t>
            </a:r>
          </a:p>
        </p:txBody>
      </p:sp>
    </p:spTree>
    <p:extLst>
      <p:ext uri="{BB962C8B-B14F-4D97-AF65-F5344CB8AC3E}">
        <p14:creationId xmlns:p14="http://schemas.microsoft.com/office/powerpoint/2010/main" val="2181984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1260B-C445-1CDA-C656-852CD00DE050}"/>
              </a:ext>
            </a:extLst>
          </p:cNvPr>
          <p:cNvSpPr>
            <a:spLocks noGrp="1"/>
          </p:cNvSpPr>
          <p:nvPr>
            <p:ph type="title"/>
          </p:nvPr>
        </p:nvSpPr>
        <p:spPr>
          <a:xfrm>
            <a:off x="313200" y="206375"/>
            <a:ext cx="7744799" cy="572700"/>
          </a:xfrm>
        </p:spPr>
        <p:txBody>
          <a:bodyPr/>
          <a:lstStyle/>
          <a:p>
            <a:r>
              <a:rPr lang="nl-NL" dirty="0"/>
              <a:t>Oriëntatievideo</a:t>
            </a:r>
            <a:br>
              <a:rPr lang="nl-NL" dirty="0"/>
            </a:br>
            <a:r>
              <a:rPr lang="nl-NL" dirty="0"/>
              <a:t>Viervoudig luisteren</a:t>
            </a:r>
          </a:p>
        </p:txBody>
      </p:sp>
      <p:pic>
        <p:nvPicPr>
          <p:cNvPr id="6" name="Onlinemedia 5">
            <a:hlinkClick r:id="" action="ppaction://media"/>
            <a:extLst>
              <a:ext uri="{FF2B5EF4-FFF2-40B4-BE49-F238E27FC236}">
                <a16:creationId xmlns:a16="http://schemas.microsoft.com/office/drawing/2014/main" id="{CF57786E-4939-6395-BFC4-6D2A864FF693}"/>
              </a:ext>
            </a:extLst>
          </p:cNvPr>
          <p:cNvPicPr>
            <a:picLocks noRot="1" noChangeAspect="1"/>
          </p:cNvPicPr>
          <p:nvPr>
            <a:videoFile r:link="rId1"/>
          </p:nvPr>
        </p:nvPicPr>
        <p:blipFill>
          <a:blip r:embed="rId3"/>
          <a:stretch>
            <a:fillRect/>
          </a:stretch>
        </p:blipFill>
        <p:spPr>
          <a:xfrm>
            <a:off x="408750" y="1500517"/>
            <a:ext cx="5983424" cy="3380635"/>
          </a:xfrm>
          <a:prstGeom prst="rect">
            <a:avLst/>
          </a:prstGeom>
        </p:spPr>
      </p:pic>
      <p:pic>
        <p:nvPicPr>
          <p:cNvPr id="8" name="Afbeelding 7" descr="Afbeelding met schermopname, Lettertype, tekst, Graphics&#10;&#10;Automatisch gegenereerde beschrijving">
            <a:hlinkClick r:id="rId4"/>
            <a:extLst>
              <a:ext uri="{FF2B5EF4-FFF2-40B4-BE49-F238E27FC236}">
                <a16:creationId xmlns:a16="http://schemas.microsoft.com/office/drawing/2014/main" id="{1898A976-2632-B758-7D0F-203FEF404D68}"/>
              </a:ext>
            </a:extLst>
          </p:cNvPr>
          <p:cNvPicPr>
            <a:picLocks noChangeAspect="1"/>
          </p:cNvPicPr>
          <p:nvPr/>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0911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Het belang van luisteren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Hoorden we in de video iets over hoe viervoudig luisteren bij deze proefplekken heeft bijgedragen aan het bepalen van reisdoel en reisroute (zie inleiding werkvorm)?</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Waar werd volgens de sprekers in de video het meest naar geluisterd?</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in de video iets gemist met betrekking tot viervoudig luisteren?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zou er met onze proefplek kunnen gebeuren als we het viervoudig luisteren niet of te weinig in praktijk brengen?</a:t>
            </a:r>
          </a:p>
        </p:txBody>
      </p:sp>
    </p:spTree>
    <p:extLst>
      <p:ext uri="{BB962C8B-B14F-4D97-AF65-F5344CB8AC3E}">
        <p14:creationId xmlns:p14="http://schemas.microsoft.com/office/powerpoint/2010/main" val="120698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Ervaring met luisteren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vonden we ervan? Wat viel ons op in de video, in relatie tot hoe wij persoonlijk en als team luisteren in praktijk brengen? Wat is vergelijkbaar? Wat juist niet? Denk niet te lang na, maar deel met elkaar wat als eerste opkomt. (Bij een grotere groep kun je dit eventueel in tweetallen doen.)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Neem de checklist voor luisteren door. Kruis individueel aan en bespreek daarna met elkaar wat er het meest uitspringt voor ons team.</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Schrijf de uitkomst in kernwoorden op een vel papier. </a:t>
            </a:r>
          </a:p>
        </p:txBody>
      </p:sp>
    </p:spTree>
    <p:extLst>
      <p:ext uri="{BB962C8B-B14F-4D97-AF65-F5344CB8AC3E}">
        <p14:creationId xmlns:p14="http://schemas.microsoft.com/office/powerpoint/2010/main" val="383214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a:t>
            </a:r>
          </a:p>
        </p:txBody>
      </p:sp>
      <p:pic>
        <p:nvPicPr>
          <p:cNvPr id="5" name="Afbeelding 4" descr="Afbeelding met zwart, duisternis&#10;&#10;Automatisch gegenereerde beschrijving">
            <a:extLst>
              <a:ext uri="{FF2B5EF4-FFF2-40B4-BE49-F238E27FC236}">
                <a16:creationId xmlns:a16="http://schemas.microsoft.com/office/drawing/2014/main" id="{9F8EA287-9F01-F52E-AEAC-A94D11DCA864}"/>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387693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Viervoudig luisteren</a:t>
            </a:r>
          </a:p>
        </p:txBody>
      </p:sp>
      <p:pic>
        <p:nvPicPr>
          <p:cNvPr id="3" name="Onlinemedia 2">
            <a:hlinkClick r:id="" action="ppaction://media"/>
            <a:extLst>
              <a:ext uri="{FF2B5EF4-FFF2-40B4-BE49-F238E27FC236}">
                <a16:creationId xmlns:a16="http://schemas.microsoft.com/office/drawing/2014/main" id="{0450E1BC-5AD8-9766-8391-96F27F7B8320}"/>
              </a:ext>
            </a:extLst>
          </p:cNvPr>
          <p:cNvPicPr>
            <a:picLocks noRot="1" noChangeAspect="1"/>
          </p:cNvPicPr>
          <p:nvPr>
            <a:videoFile r:link="rId1"/>
          </p:nvPr>
        </p:nvPicPr>
        <p:blipFill>
          <a:blip r:embed="rId3"/>
          <a:stretch>
            <a:fillRect/>
          </a:stretch>
        </p:blipFill>
        <p:spPr>
          <a:xfrm>
            <a:off x="408750" y="1500517"/>
            <a:ext cx="5966171" cy="3370887"/>
          </a:xfrm>
          <a:prstGeom prst="rect">
            <a:avLst/>
          </a:prstGeom>
        </p:spPr>
      </p:pic>
      <p:pic>
        <p:nvPicPr>
          <p:cNvPr id="5" name="Afbeelding 4" descr="Afbeelding met tekst, schermopname, Lettertype, Graphics&#10;&#10;Automatisch gegenereerde beschrijving">
            <a:hlinkClick r:id="rId4"/>
            <a:extLst>
              <a:ext uri="{FF2B5EF4-FFF2-40B4-BE49-F238E27FC236}">
                <a16:creationId xmlns:a16="http://schemas.microsoft.com/office/drawing/2014/main" id="{B006E1AD-145A-14EC-2642-0A88344B2096}"/>
              </a:ext>
            </a:extLst>
          </p:cNvPr>
          <p:cNvPicPr>
            <a:picLocks noChangeAspect="1"/>
          </p:cNvPicPr>
          <p:nvPr/>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8798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1: </a:t>
            </a:r>
            <a:br>
              <a:rPr lang="nl-NL" dirty="0"/>
            </a:br>
            <a:r>
              <a:rPr lang="nl-NL" dirty="0"/>
              <a:t>Onze ontdekkingen met luisteren inventariseren</a:t>
            </a:r>
          </a:p>
        </p:txBody>
      </p:sp>
      <p:sp>
        <p:nvSpPr>
          <p:cNvPr id="3" name="Tijdelijke aanduiding voor tekst 2">
            <a:extLst>
              <a:ext uri="{FF2B5EF4-FFF2-40B4-BE49-F238E27FC236}">
                <a16:creationId xmlns:a16="http://schemas.microsoft.com/office/drawing/2014/main" id="{36C3DC02-55C9-D4E2-AE13-D0EA92F5D24B}"/>
              </a:ext>
            </a:extLst>
          </p:cNvPr>
          <p:cNvSpPr>
            <a:spLocks noGrp="1"/>
          </p:cNvSpPr>
          <p:nvPr>
            <p:ph type="body" idx="1"/>
          </p:nvPr>
        </p:nvSpPr>
        <p:spPr/>
        <p:txBody>
          <a:bodyPr/>
          <a:lstStyle/>
          <a:p>
            <a:pPr marL="139700" indent="0" rtl="0">
              <a:spcBef>
                <a:spcPts val="0"/>
              </a:spcBef>
              <a:spcAft>
                <a:spcPts val="0"/>
              </a:spcAft>
              <a:buNone/>
            </a:pPr>
            <a:endParaRPr lang="nl-NL" b="0" i="0" u="none" strike="noStrike" dirty="0">
              <a:solidFill>
                <a:srgbClr val="000000"/>
              </a:solidFill>
              <a:effectLst/>
              <a:latin typeface="Arial" panose="020B060402020202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We schrijven ontdekkingen die we al gedaan hebben door te luisteren op post-its en verdelen ze over 4 vellen papier, met per vel:</a:t>
            </a:r>
          </a:p>
          <a:p>
            <a:pPr marL="139700" indent="0"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dirty="0">
                <a:solidFill>
                  <a:srgbClr val="000000"/>
                </a:solidFill>
                <a:latin typeface="Calibri" panose="020F0502020204030204" pitchFamily="34" charset="0"/>
                <a:cs typeface="Calibri" panose="020F0502020204030204" pitchFamily="34" charset="0"/>
              </a:rPr>
              <a:t>O</a:t>
            </a:r>
            <a:r>
              <a:rPr lang="nl-NL" b="0" i="0" u="none" strike="noStrike" dirty="0">
                <a:solidFill>
                  <a:srgbClr val="000000"/>
                </a:solidFill>
                <a:effectLst/>
                <a:latin typeface="Calibri" panose="020F0502020204030204" pitchFamily="34" charset="0"/>
                <a:cs typeface="Calibri" panose="020F0502020204030204" pitchFamily="34" charset="0"/>
              </a:rPr>
              <a:t>ntdekkingen door te luisteren met de Bijbel en gebed;</a:t>
            </a:r>
          </a:p>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dirty="0">
                <a:solidFill>
                  <a:srgbClr val="000000"/>
                </a:solidFill>
                <a:latin typeface="Calibri" panose="020F0502020204030204" pitchFamily="34" charset="0"/>
                <a:cs typeface="Calibri" panose="020F0502020204030204" pitchFamily="34" charset="0"/>
              </a:rPr>
              <a:t>O</a:t>
            </a:r>
            <a:r>
              <a:rPr lang="nl-NL" b="0" i="0" u="none" strike="noStrike" dirty="0">
                <a:solidFill>
                  <a:srgbClr val="000000"/>
                </a:solidFill>
                <a:effectLst/>
                <a:latin typeface="Calibri" panose="020F0502020204030204" pitchFamily="34" charset="0"/>
                <a:cs typeface="Calibri" panose="020F0502020204030204" pitchFamily="34" charset="0"/>
              </a:rPr>
              <a:t>ntdekkingen door te luisteren in de omgeving; </a:t>
            </a:r>
          </a:p>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dirty="0">
                <a:solidFill>
                  <a:srgbClr val="000000"/>
                </a:solidFill>
                <a:latin typeface="Calibri" panose="020F0502020204030204" pitchFamily="34" charset="0"/>
                <a:cs typeface="Calibri" panose="020F0502020204030204" pitchFamily="34" charset="0"/>
              </a:rPr>
              <a:t>O</a:t>
            </a:r>
            <a:r>
              <a:rPr lang="nl-NL" b="0" i="0" u="none" strike="noStrike" dirty="0">
                <a:solidFill>
                  <a:srgbClr val="000000"/>
                </a:solidFill>
                <a:effectLst/>
                <a:latin typeface="Calibri" panose="020F0502020204030204" pitchFamily="34" charset="0"/>
                <a:cs typeface="Calibri" panose="020F0502020204030204" pitchFamily="34" charset="0"/>
              </a:rPr>
              <a:t>ntdekkingen door te luisteren in onze eigen kerngroep;</a:t>
            </a:r>
          </a:p>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dirty="0">
                <a:solidFill>
                  <a:srgbClr val="000000"/>
                </a:solidFill>
                <a:latin typeface="Calibri" panose="020F0502020204030204" pitchFamily="34" charset="0"/>
                <a:cs typeface="Calibri" panose="020F0502020204030204" pitchFamily="34" charset="0"/>
              </a:rPr>
              <a:t>O</a:t>
            </a:r>
            <a:r>
              <a:rPr lang="nl-NL" b="0" i="0" u="none" strike="noStrike" dirty="0">
                <a:solidFill>
                  <a:srgbClr val="000000"/>
                </a:solidFill>
                <a:effectLst/>
                <a:latin typeface="Calibri" panose="020F0502020204030204" pitchFamily="34" charset="0"/>
                <a:cs typeface="Calibri" panose="020F0502020204030204" pitchFamily="34" charset="0"/>
              </a:rPr>
              <a:t>ntdekkingen door te luisteren in de bredere kerk.</a:t>
            </a:r>
          </a:p>
          <a:p>
            <a:endParaRPr lang="nl-NL" dirty="0"/>
          </a:p>
        </p:txBody>
      </p:sp>
    </p:spTree>
    <p:extLst>
      <p:ext uri="{BB962C8B-B14F-4D97-AF65-F5344CB8AC3E}">
        <p14:creationId xmlns:p14="http://schemas.microsoft.com/office/powerpoint/2010/main" val="80635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1: </a:t>
            </a:r>
            <a:br>
              <a:rPr lang="nl-NL" dirty="0"/>
            </a:br>
            <a:r>
              <a:rPr lang="nl-NL" dirty="0"/>
              <a:t>Onze ontdekkingen met luisteren inventariseren</a:t>
            </a:r>
          </a:p>
        </p:txBody>
      </p:sp>
      <p:sp>
        <p:nvSpPr>
          <p:cNvPr id="3" name="Tijdelijke aanduiding voor tekst 2">
            <a:extLst>
              <a:ext uri="{FF2B5EF4-FFF2-40B4-BE49-F238E27FC236}">
                <a16:creationId xmlns:a16="http://schemas.microsoft.com/office/drawing/2014/main" id="{36C3DC02-55C9-D4E2-AE13-D0EA92F5D24B}"/>
              </a:ext>
            </a:extLst>
          </p:cNvPr>
          <p:cNvSpPr>
            <a:spLocks noGrp="1"/>
          </p:cNvSpPr>
          <p:nvPr>
            <p:ph type="body" idx="1"/>
          </p:nvPr>
        </p:nvSpPr>
        <p:spPr/>
        <p:txBody>
          <a:bodyPr/>
          <a:lstStyle/>
          <a:p>
            <a:pPr marL="139700" indent="0" rtl="0">
              <a:spcBef>
                <a:spcPts val="0"/>
              </a:spcBef>
              <a:spcAft>
                <a:spcPts val="0"/>
              </a:spcAft>
              <a:buNone/>
            </a:pPr>
            <a:endParaRPr lang="nl-NL" b="0" i="0" u="none" strike="noStrike" dirty="0">
              <a:solidFill>
                <a:srgbClr val="000000"/>
              </a:solidFill>
              <a:effectLst/>
              <a:latin typeface="Arial" panose="020B060402020202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Wat valt op als we de 4 vellen naast elkaar zien hangen (of liggen): </a:t>
            </a:r>
          </a:p>
          <a:p>
            <a:pPr marL="139700" indent="0"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UcPeriod"/>
            </a:pPr>
            <a:r>
              <a:rPr lang="nl-NL" b="0" i="0" u="none" strike="noStrike" dirty="0">
                <a:solidFill>
                  <a:srgbClr val="000000"/>
                </a:solidFill>
                <a:effectLst/>
                <a:latin typeface="Calibri" panose="020F0502020204030204" pitchFamily="34" charset="0"/>
                <a:cs typeface="Calibri" panose="020F0502020204030204" pitchFamily="34" charset="0"/>
              </a:rPr>
              <a:t>Bij welke ‘invalshoek’ hangen veel briefjes? Of is er veel overeenstemming? </a:t>
            </a:r>
          </a:p>
          <a:p>
            <a:pPr marL="482600" indent="-342900" rtl="0" fontAlgn="base">
              <a:spcBef>
                <a:spcPts val="0"/>
              </a:spcBef>
              <a:spcAft>
                <a:spcPts val="0"/>
              </a:spcAft>
              <a:buFont typeface="+mj-lt"/>
              <a:buAutoNum type="alphaU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UcPeriod"/>
            </a:pPr>
            <a:r>
              <a:rPr lang="nl-NL" b="0" i="0" u="none" strike="noStrike" dirty="0">
                <a:solidFill>
                  <a:srgbClr val="000000"/>
                </a:solidFill>
                <a:effectLst/>
                <a:latin typeface="Calibri" panose="020F0502020204030204" pitchFamily="34" charset="0"/>
                <a:cs typeface="Calibri" panose="020F0502020204030204" pitchFamily="34" charset="0"/>
              </a:rPr>
              <a:t>Door welke ‘invalshoek’ lijken we ons wat minder te laten leiden?</a:t>
            </a:r>
          </a:p>
          <a:p>
            <a:pPr marL="482600" indent="-342900" rtl="0" fontAlgn="base">
              <a:spcBef>
                <a:spcPts val="0"/>
              </a:spcBef>
              <a:spcAft>
                <a:spcPts val="0"/>
              </a:spcAft>
              <a:buFont typeface="+mj-lt"/>
              <a:buAutoNum type="alphaU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UcPeriod"/>
            </a:pPr>
            <a:r>
              <a:rPr lang="nl-NL" b="0" i="0" u="none" strike="noStrike" dirty="0">
                <a:solidFill>
                  <a:srgbClr val="000000"/>
                </a:solidFill>
                <a:effectLst/>
                <a:latin typeface="Calibri" panose="020F0502020204030204" pitchFamily="34" charset="0"/>
                <a:cs typeface="Calibri" panose="020F0502020204030204" pitchFamily="34" charset="0"/>
              </a:rPr>
              <a:t>Zijn er verschillende ‘invalshoeken’ die ongeveer in dezelfde richting wijzen? </a:t>
            </a:r>
          </a:p>
          <a:p>
            <a:endParaRPr lang="nl-NL" dirty="0"/>
          </a:p>
        </p:txBody>
      </p:sp>
    </p:spTree>
    <p:extLst>
      <p:ext uri="{BB962C8B-B14F-4D97-AF65-F5344CB8AC3E}">
        <p14:creationId xmlns:p14="http://schemas.microsoft.com/office/powerpoint/2010/main" val="1554461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2: </a:t>
            </a:r>
            <a:br>
              <a:rPr lang="nl-NL" dirty="0"/>
            </a:br>
            <a:r>
              <a:rPr lang="nl-NL" dirty="0"/>
              <a:t>Onze manier van luisteren evalueren</a:t>
            </a:r>
          </a:p>
        </p:txBody>
      </p:sp>
      <p:sp>
        <p:nvSpPr>
          <p:cNvPr id="3" name="Tijdelijke aanduiding voor tekst 2">
            <a:extLst>
              <a:ext uri="{FF2B5EF4-FFF2-40B4-BE49-F238E27FC236}">
                <a16:creationId xmlns:a16="http://schemas.microsoft.com/office/drawing/2014/main" id="{36C3DC02-55C9-D4E2-AE13-D0EA92F5D24B}"/>
              </a:ext>
            </a:extLst>
          </p:cNvPr>
          <p:cNvSpPr>
            <a:spLocks noGrp="1"/>
          </p:cNvSpPr>
          <p:nvPr>
            <p:ph type="body" idx="1"/>
          </p:nvPr>
        </p:nvSpPr>
        <p:spPr/>
        <p:txBody>
          <a:bodyPr/>
          <a:lstStyle/>
          <a:p>
            <a:pPr marL="139700" indent="0"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We schrijven per invalshoek voor luisteren op post-its hoe wij het luisteren in praktijk brengen. Verdeel de post-its over vier vellen papier met elk een invalshoek: </a:t>
            </a:r>
          </a:p>
          <a:p>
            <a:pPr marL="139700" indent="0"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Luisteren met de</a:t>
            </a:r>
            <a:r>
              <a:rPr lang="nl-NL" b="1" i="0" u="none" strike="noStrike" dirty="0">
                <a:solidFill>
                  <a:srgbClr val="000000"/>
                </a:solidFill>
                <a:effectLst/>
                <a:latin typeface="Calibri" panose="020F0502020204030204" pitchFamily="34" charset="0"/>
                <a:cs typeface="Calibri" panose="020F0502020204030204" pitchFamily="34" charset="0"/>
              </a:rPr>
              <a:t> </a:t>
            </a:r>
            <a:r>
              <a:rPr lang="nl-NL" b="0" i="0" u="none" strike="noStrike" dirty="0">
                <a:solidFill>
                  <a:srgbClr val="000000"/>
                </a:solidFill>
                <a:effectLst/>
                <a:latin typeface="Calibri" panose="020F0502020204030204" pitchFamily="34" charset="0"/>
                <a:cs typeface="Calibri" panose="020F0502020204030204" pitchFamily="34" charset="0"/>
              </a:rPr>
              <a:t>Bijbel en gebed</a:t>
            </a:r>
          </a:p>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Luisteren in de omgeving</a:t>
            </a:r>
          </a:p>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Luisteren in onze eigen kerngroep</a:t>
            </a:r>
          </a:p>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Luisteren in de bredere kerk</a:t>
            </a:r>
          </a:p>
        </p:txBody>
      </p:sp>
    </p:spTree>
    <p:extLst>
      <p:ext uri="{BB962C8B-B14F-4D97-AF65-F5344CB8AC3E}">
        <p14:creationId xmlns:p14="http://schemas.microsoft.com/office/powerpoint/2010/main" val="3961345791"/>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1786</TotalTime>
  <Words>467</Words>
  <Application>Microsoft Macintosh PowerPoint</Application>
  <PresentationFormat>Diavoorstelling (16:9)</PresentationFormat>
  <Paragraphs>65</Paragraphs>
  <Slides>11</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11</vt:i4>
      </vt:variant>
    </vt:vector>
  </HeadingPairs>
  <TitlesOfParts>
    <vt:vector size="15" baseType="lpstr">
      <vt:lpstr>Arial</vt:lpstr>
      <vt:lpstr>Calibri</vt:lpstr>
      <vt:lpstr>Roboto</vt:lpstr>
      <vt:lpstr>Hoofdthema - Leren Pionieren</vt:lpstr>
      <vt:lpstr>Viervoudig luisteren</vt:lpstr>
      <vt:lpstr>Oriëntatievideo Viervoudig luisteren</vt:lpstr>
      <vt:lpstr>Oriëntatie 1:  Het belang van luisteren</vt:lpstr>
      <vt:lpstr>Oriëntatie 2:  Ervaring met luisteren</vt:lpstr>
      <vt:lpstr>Kompas</vt:lpstr>
      <vt:lpstr>Reisgidsvideo Viervoudig luisteren</vt:lpstr>
      <vt:lpstr>Reisgids 1:  Onze ontdekkingen met luisteren inventariseren</vt:lpstr>
      <vt:lpstr>Reisgids 1:  Onze ontdekkingen met luisteren inventariseren</vt:lpstr>
      <vt:lpstr>Reisgids 2:  Onze manier van luisteren evalueren</vt:lpstr>
      <vt:lpstr>Reisgids 2:  Onze manier van luisteren evalueren</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13</cp:revision>
  <dcterms:modified xsi:type="dcterms:W3CDTF">2024-04-24T20:58:54Z</dcterms:modified>
</cp:coreProperties>
</file>