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00" r:id="rId2"/>
    <p:sldId id="301" r:id="rId3"/>
    <p:sldId id="302" r:id="rId4"/>
    <p:sldId id="261" r:id="rId5"/>
    <p:sldId id="303" r:id="rId6"/>
    <p:sldId id="295" r:id="rId7"/>
    <p:sldId id="305" r:id="rId8"/>
    <p:sldId id="304" r:id="rId9"/>
    <p:sldId id="278" r:id="rId10"/>
    <p:sldId id="306" r:id="rId11"/>
    <p:sldId id="307" r:id="rId12"/>
    <p:sldId id="308" r:id="rId13"/>
    <p:sldId id="29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amloze sectie" id="{9E891CBE-3B57-D74C-8F61-C246F321EE84}">
          <p14:sldIdLst>
            <p14:sldId id="300"/>
            <p14:sldId id="301"/>
            <p14:sldId id="302"/>
            <p14:sldId id="261"/>
            <p14:sldId id="303"/>
            <p14:sldId id="295"/>
            <p14:sldId id="305"/>
            <p14:sldId id="304"/>
            <p14:sldId id="278"/>
            <p14:sldId id="306"/>
            <p14:sldId id="307"/>
            <p14:sldId id="308"/>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BPHm5BG3NCEzBoon8tlgbaiC1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98D"/>
    <a:srgbClr val="6F318F"/>
    <a:srgbClr val="72685B"/>
    <a:srgbClr val="EA8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146" d="100"/>
          <a:sy n="146" d="100"/>
        </p:scale>
        <p:origin x="184" y="42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V7oCfRpCepY"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youtube.com/watch?v=cExJqjPBhj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youtube.com/watch?v=XjyrTljaN3Q"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d2Q0mQc1yaA"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youtube.com/watch?v=hibwajdCBKc"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youtube.com/watch?v=od5IC5rw488"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youtube.com/watch?v=o_cskfZO4bQ"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youtube.com/watch?v=wSuEchMk_PI"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youtube.com/watch?v=VXfuvQ2tjFw"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video" Target="https://www.youtube.com/embed/7WhuDOxlZbg?feature=oembed" TargetMode="Externa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sX5zit4VpCE?feature=oembed" TargetMode="External"/><Relationship Id="rId4" Type="http://schemas.openxmlformats.org/officeDocument/2006/relationships/image" Target="../media/image2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video" Target="https://www.youtube.com/embed/oUHMVgW5ICo?feature=oembed" TargetMode="Externa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BfNUCk40uWQ?feature=oembed" TargetMode="External"/><Relationship Id="rId4" Type="http://schemas.openxmlformats.org/officeDocument/2006/relationships/image" Target="../media/image2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iskA2ZemWOA?feature=oembed" TargetMode="External"/><Relationship Id="rId4" Type="http://schemas.openxmlformats.org/officeDocument/2006/relationships/image" Target="../media/image2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EA8C33"/>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0;g2c0bebbdf16_3_232">
            <a:extLst>
              <a:ext uri="{FF2B5EF4-FFF2-40B4-BE49-F238E27FC236}">
                <a16:creationId xmlns:a16="http://schemas.microsoft.com/office/drawing/2014/main" id="{617EABED-B738-B624-56B2-3D222D5A0794}"/>
              </a:ext>
            </a:extLst>
          </p:cNvPr>
          <p:cNvPicPr preferRelativeResize="0"/>
          <p:nvPr userDrawn="1"/>
        </p:nvPicPr>
        <p:blipFill rotWithShape="1">
          <a:blip r:embed="rId2">
            <a:alphaModFix/>
          </a:blip>
          <a:srcRect/>
          <a:stretch/>
        </p:blipFill>
        <p:spPr>
          <a:xfrm>
            <a:off x="8078869" y="-7435"/>
            <a:ext cx="1080000" cy="1080000"/>
          </a:xfrm>
          <a:prstGeom prst="rect">
            <a:avLst/>
          </a:prstGeom>
          <a:noFill/>
          <a:ln>
            <a:noFill/>
          </a:ln>
        </p:spPr>
      </p:pic>
    </p:spTree>
    <p:extLst>
      <p:ext uri="{BB962C8B-B14F-4D97-AF65-F5344CB8AC3E}">
        <p14:creationId xmlns:p14="http://schemas.microsoft.com/office/powerpoint/2010/main" val="22090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Aangepaste indeling">
  <p:cSld name="1_Aangepaste indeling">
    <p:spTree>
      <p:nvGrpSpPr>
        <p:cNvPr id="1" name="Shape 52"/>
        <p:cNvGrpSpPr/>
        <p:nvPr/>
      </p:nvGrpSpPr>
      <p:grpSpPr>
        <a:xfrm>
          <a:off x="0" y="0"/>
          <a:ext cx="0" cy="0"/>
          <a:chOff x="0" y="0"/>
          <a:chExt cx="0" cy="0"/>
        </a:xfrm>
      </p:grpSpPr>
      <p:sp>
        <p:nvSpPr>
          <p:cNvPr id="53" name="Google Shape;53;p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nl"/>
              <a:t>‹nr.›</a:t>
            </a:fld>
            <a:endParaRPr dirty="0"/>
          </a:p>
        </p:txBody>
      </p:sp>
      <p:pic>
        <p:nvPicPr>
          <p:cNvPr id="54" name="Google Shape;54;p4" descr="Afbeelding met schermopname, tekst&#10;&#10;Automatisch gegenereerde beschrijving"/>
          <p:cNvPicPr preferRelativeResize="0"/>
          <p:nvPr/>
        </p:nvPicPr>
        <p:blipFill rotWithShape="1">
          <a:blip r:embed="rId2">
            <a:alphaModFix/>
          </a:blip>
          <a:srcRect/>
          <a:stretch/>
        </p:blipFill>
        <p:spPr>
          <a:xfrm>
            <a:off x="985666" y="0"/>
            <a:ext cx="7172668"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0"/>
        <p:cNvGrpSpPr/>
        <p:nvPr/>
      </p:nvGrpSpPr>
      <p:grpSpPr>
        <a:xfrm>
          <a:off x="0" y="0"/>
          <a:ext cx="0" cy="0"/>
          <a:chOff x="0" y="0"/>
          <a:chExt cx="0" cy="0"/>
        </a:xfrm>
      </p:grpSpPr>
      <p:sp>
        <p:nvSpPr>
          <p:cNvPr id="61" name="Google Shape;61;p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Bedankt voor uw deelname aan deze leermodule</a:t>
            </a:r>
            <a:endParaRPr dirty="0"/>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Afbeelding 2" descr="Afbeelding met tekst, schermopname, Lettertype, logo&#10;&#10;Automatisch gegenereerde beschrijving">
            <a:extLst>
              <a:ext uri="{FF2B5EF4-FFF2-40B4-BE49-F238E27FC236}">
                <a16:creationId xmlns:a16="http://schemas.microsoft.com/office/drawing/2014/main" id="{BABE341D-7F78-FD76-962E-07CEA9993B1F}"/>
              </a:ext>
            </a:extLst>
          </p:cNvPr>
          <p:cNvPicPr>
            <a:picLocks noChangeAspect="1"/>
          </p:cNvPicPr>
          <p:nvPr userDrawn="1"/>
        </p:nvPicPr>
        <p:blipFill>
          <a:blip r:embed="rId2"/>
          <a:stretch>
            <a:fillRect/>
          </a:stretch>
        </p:blipFill>
        <p:spPr>
          <a:xfrm>
            <a:off x="685800" y="1082269"/>
            <a:ext cx="7772400" cy="3214572"/>
          </a:xfrm>
          <a:prstGeom prst="rect">
            <a:avLst/>
          </a:prstGeom>
        </p:spPr>
      </p:pic>
      <p:sp>
        <p:nvSpPr>
          <p:cNvPr id="4" name="Google Shape;73;p11">
            <a:extLst>
              <a:ext uri="{FF2B5EF4-FFF2-40B4-BE49-F238E27FC236}">
                <a16:creationId xmlns:a16="http://schemas.microsoft.com/office/drawing/2014/main" id="{1B8FA604-6294-5119-622B-1E911A0490E0}"/>
              </a:ext>
            </a:extLst>
          </p:cNvPr>
          <p:cNvSpPr txBox="1">
            <a:spLocks noGrp="1"/>
          </p:cNvSpPr>
          <p:nvPr>
            <p:ph type="body" idx="1" hasCustomPrompt="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r>
              <a:rPr lang="nl-NL" dirty="0"/>
              <a:t>Namens al onze partners!</a:t>
            </a:r>
            <a:endParaRPr dirty="0"/>
          </a:p>
        </p:txBody>
      </p:sp>
    </p:spTree>
    <p:extLst>
      <p:ext uri="{BB962C8B-B14F-4D97-AF65-F5344CB8AC3E}">
        <p14:creationId xmlns:p14="http://schemas.microsoft.com/office/powerpoint/2010/main" val="170797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is 2">
  <p:cSld name="TITLE_1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g2bd96343ee2_0_12"/>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9" name="Google Shape;89;g2bd96343ee2_0_12"/>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0" name="Google Shape;90;g2bd96343ee2_0_1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is 2 1">
  <p:cSld name="TITLE_1_1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g2bdfab74ecd_0_41"/>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3" name="Google Shape;93;g2bdfab74ecd_0_4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is 5">
  <p:cSld name="TITLE_1_1_1_1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bd96343ee2_0_44"/>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0" name="Google Shape;100;g2bd96343ee2_0_44"/>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1" name="Google Shape;101;g2bd96343ee2_0_4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ijwiel">
  <p:cSld name="TITLE_1_1_1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bd96343ee2_0_60"/>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8" name="Google Shape;108;g2bd96343ee2_0_60"/>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9" name="Google Shape;109;g2bd96343ee2_0_6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ductievideo online leeromgeving Leren Pionieren">
  <p:cSld name="Introductievideo online leeromgeving Leren Pionieren">
    <p:spTree>
      <p:nvGrpSpPr>
        <p:cNvPr id="1" name="Shape 110"/>
        <p:cNvGrpSpPr/>
        <p:nvPr/>
      </p:nvGrpSpPr>
      <p:grpSpPr>
        <a:xfrm>
          <a:off x="0" y="0"/>
          <a:ext cx="0" cy="0"/>
          <a:chOff x="0" y="0"/>
          <a:chExt cx="0" cy="0"/>
        </a:xfrm>
      </p:grpSpPr>
      <p:sp>
        <p:nvSpPr>
          <p:cNvPr id="111" name="Google Shape;111;g2bd96343ee2_0_6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Introductie online leeromgeving Leren Pionieren</a:t>
            </a: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12" name="Google Shape;112;g2bd96343ee2_0_6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13" name="Google Shape;113;g2bd96343ee2_0_67" descr="Pionieren heeft een experimenteel karakter. Al doende leert men. Tegelijk zijn er in de afgelopen jaren ook al veel lessen geleerd rond pionieren.&#10;&#10;Deze lessen zijn bij elkaar gebracht in twaalf kernthema’s. Per thema is meer informatie en  zijn leermiddelen te vinden.&#10;&#10;In deze video wordt uitgelegd hoe deze online leeromgeving is opgebouwd." title="Introductievideo online leeromgeving Leren Pionieren">
            <a:hlinkClick r:id="rId2"/>
          </p:cNvPr>
          <p:cNvPicPr preferRelativeResize="0"/>
          <p:nvPr/>
        </p:nvPicPr>
        <p:blipFill rotWithShape="1">
          <a:blip r:embed="rId3">
            <a:alphaModFix/>
          </a:blip>
          <a:srcRect/>
          <a:stretch/>
        </p:blipFill>
        <p:spPr>
          <a:xfrm>
            <a:off x="408750" y="1503917"/>
            <a:ext cx="5966425" cy="3356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riëntatievideo module 1 - Viervoudig luisteren" preserve="1">
  <p:cSld name="1_Oriëntatievideo module 1 - Viervoudig luisteren">
    <p:spTree>
      <p:nvGrpSpPr>
        <p:cNvPr id="1" name="Shape 114"/>
        <p:cNvGrpSpPr/>
        <p:nvPr/>
      </p:nvGrpSpPr>
      <p:grpSpPr>
        <a:xfrm>
          <a:off x="0" y="0"/>
          <a:ext cx="0" cy="0"/>
          <a:chOff x="0" y="0"/>
          <a:chExt cx="0" cy="0"/>
        </a:xfrm>
      </p:grpSpPr>
      <p:sp>
        <p:nvSpPr>
          <p:cNvPr id="115" name="Google Shape;115;g2bd96343ee2_0_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Oriëntatievideo module 2</a:t>
            </a:r>
            <a:br>
              <a:rPr lang="nl-NL" b="1" dirty="0">
                <a:effectLst/>
                <a:latin typeface="Roboto" panose="02000000000000000000" pitchFamily="2" charset="0"/>
              </a:rPr>
            </a:br>
            <a:r>
              <a:rPr lang="nl-NL" b="1" dirty="0">
                <a:effectLst/>
                <a:latin typeface="Roboto" panose="02000000000000000000" pitchFamily="2" charset="0"/>
              </a:rPr>
              <a:t>Liefhebben en dienen</a:t>
            </a:r>
            <a:br>
              <a:rPr lang="nl-NL" b="0" i="0" dirty="0">
                <a:solidFill>
                  <a:srgbClr val="606060"/>
                </a:solidFill>
                <a:effectLst/>
                <a:latin typeface="Roboto" panose="02000000000000000000" pitchFamily="2" charset="0"/>
              </a:rPr>
            </a:br>
            <a:endParaRPr lang="nl-NL" dirty="0"/>
          </a:p>
        </p:txBody>
      </p:sp>
      <p:sp>
        <p:nvSpPr>
          <p:cNvPr id="116" name="Google Shape;116;g2bd96343ee2_0_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Google Shape;32;g2c0bebbdf16_3_258">
            <a:extLst>
              <a:ext uri="{FF2B5EF4-FFF2-40B4-BE49-F238E27FC236}">
                <a16:creationId xmlns:a16="http://schemas.microsoft.com/office/drawing/2014/main" id="{AFAA1ABA-99BC-A546-C716-F9FD47631CAB}"/>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pic>
        <p:nvPicPr>
          <p:cNvPr id="2" name="Google Shape;125;g2bd96343ee2_0_99" title="Oriëntatievideo  module 2 - Liefhebben en dienen">
            <a:hlinkClick r:id="rId3"/>
            <a:extLst>
              <a:ext uri="{FF2B5EF4-FFF2-40B4-BE49-F238E27FC236}">
                <a16:creationId xmlns:a16="http://schemas.microsoft.com/office/drawing/2014/main" id="{79145A9B-1683-4EE2-8F9D-442E7A3C20AD}"/>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330995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diepende video module 2 - Liefhebben en dienen (deel 1)" preserve="1">
  <p:cSld name="Reisgids video module 2 - Liefhebben en dienen (2e video)">
    <p:spTree>
      <p:nvGrpSpPr>
        <p:cNvPr id="1" name="Shape 126"/>
        <p:cNvGrpSpPr/>
        <p:nvPr/>
      </p:nvGrpSpPr>
      <p:grpSpPr>
        <a:xfrm>
          <a:off x="0" y="0"/>
          <a:ext cx="0" cy="0"/>
          <a:chOff x="0" y="0"/>
          <a:chExt cx="0" cy="0"/>
        </a:xfrm>
      </p:grpSpPr>
      <p:sp>
        <p:nvSpPr>
          <p:cNvPr id="127" name="Google Shape;127;g2bd96343ee2_0_109"/>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Reisgids video module 2</a:t>
            </a:r>
            <a:br>
              <a:rPr lang="nl-NL" b="1" dirty="0">
                <a:effectLst/>
                <a:latin typeface="Roboto" panose="02000000000000000000" pitchFamily="2" charset="0"/>
              </a:rPr>
            </a:br>
            <a:r>
              <a:rPr lang="nl-NL" b="1" dirty="0">
                <a:effectLst/>
                <a:latin typeface="Roboto" panose="02000000000000000000" pitchFamily="2" charset="0"/>
              </a:rPr>
              <a:t>Liefhebben en dienen (2e video)</a:t>
            </a:r>
            <a:br>
              <a:rPr lang="nl-NL" b="1" dirty="0">
                <a:effectLst/>
                <a:latin typeface="Roboto" panose="02000000000000000000" pitchFamily="2" charset="0"/>
              </a:rPr>
            </a:b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28" name="Google Shape;128;g2bd96343ee2_0_10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7BF33E37-F1E7-D77A-3096-288DAC509F21}"/>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pic>
        <p:nvPicPr>
          <p:cNvPr id="3" name="Google Shape;133;g2bd96343ee2_0_118" title="Verdiepende video module 2 - Liefhebben en dienen (deel 2)">
            <a:hlinkClick r:id="rId3"/>
            <a:extLst>
              <a:ext uri="{FF2B5EF4-FFF2-40B4-BE49-F238E27FC236}">
                <a16:creationId xmlns:a16="http://schemas.microsoft.com/office/drawing/2014/main" id="{8B5703AE-6E32-9A46-44B6-93679830057F}"/>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108078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riëntatievideo modulVerdiepende video module 3 - Community opbouwen (deel 1)">
  <p:cSld name="Reisgids video module 3 - Community opbouwen (1e video)">
    <p:spTree>
      <p:nvGrpSpPr>
        <p:cNvPr id="1" name="Shape 138"/>
        <p:cNvGrpSpPr/>
        <p:nvPr/>
      </p:nvGrpSpPr>
      <p:grpSpPr>
        <a:xfrm>
          <a:off x="0" y="0"/>
          <a:ext cx="0" cy="0"/>
          <a:chOff x="0" y="0"/>
          <a:chExt cx="0" cy="0"/>
        </a:xfrm>
      </p:grpSpPr>
      <p:sp>
        <p:nvSpPr>
          <p:cNvPr id="139" name="Google Shape;139;g2bd96343ee2_0_136"/>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3</a:t>
            </a:r>
            <a:br>
              <a:rPr lang="nl-NL" dirty="0"/>
            </a:br>
            <a:r>
              <a:rPr lang="nl-NL" dirty="0"/>
              <a:t>Community opbouwen (1e video)</a:t>
            </a:r>
          </a:p>
        </p:txBody>
      </p:sp>
      <p:sp>
        <p:nvSpPr>
          <p:cNvPr id="140" name="Google Shape;140;g2bd96343ee2_0_13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41" name="Google Shape;141;g2bd96343ee2_0_136" title="Verdiepende video module 3 - Community opbouwen (deel 1)">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AB97F7EE-F575-2B51-D298-0E6F3B48B23D}"/>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A2298D"/>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32;g2c0bebbdf16_3_258">
            <a:extLst>
              <a:ext uri="{FF2B5EF4-FFF2-40B4-BE49-F238E27FC236}">
                <a16:creationId xmlns:a16="http://schemas.microsoft.com/office/drawing/2014/main" id="{DAB49F9C-607F-FD38-3E1B-922CC0597965}"/>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268733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diepende video module 5 - Kerk-zijn vormgeven">
  <p:cSld name="Reisgids video module 5 - Kerk-zijn vormgeven">
    <p:spTree>
      <p:nvGrpSpPr>
        <p:cNvPr id="1" name="Shape 158"/>
        <p:cNvGrpSpPr/>
        <p:nvPr/>
      </p:nvGrpSpPr>
      <p:grpSpPr>
        <a:xfrm>
          <a:off x="0" y="0"/>
          <a:ext cx="0" cy="0"/>
          <a:chOff x="0" y="0"/>
          <a:chExt cx="0" cy="0"/>
        </a:xfrm>
      </p:grpSpPr>
      <p:sp>
        <p:nvSpPr>
          <p:cNvPr id="159" name="Google Shape;159;g2bd96343ee2_0_1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5</a:t>
            </a:r>
            <a:br>
              <a:rPr lang="nl-NL" dirty="0"/>
            </a:br>
            <a:r>
              <a:rPr lang="nl-NL" dirty="0"/>
              <a:t>Kerk-zijn vormgeven</a:t>
            </a:r>
            <a:endParaRPr dirty="0"/>
          </a:p>
        </p:txBody>
      </p:sp>
      <p:sp>
        <p:nvSpPr>
          <p:cNvPr id="160" name="Google Shape;160;g2bd96343ee2_0_1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1" name="Google Shape;161;g2bd96343ee2_0_181" title="Verdiepende video module 5 - Kerk-zijn vormgeven">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E1B772A2-6DBE-75DE-4B4D-E55C1ED03BCF}"/>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riëntatievideo module 6 - Doorgaan en delen">
  <p:cSld name="Oriëntatievideo module 6 - Doorgaan en delen">
    <p:spTree>
      <p:nvGrpSpPr>
        <p:cNvPr id="1" name="Shape 162"/>
        <p:cNvGrpSpPr/>
        <p:nvPr/>
      </p:nvGrpSpPr>
      <p:grpSpPr>
        <a:xfrm>
          <a:off x="0" y="0"/>
          <a:ext cx="0" cy="0"/>
          <a:chOff x="0" y="0"/>
          <a:chExt cx="0" cy="0"/>
        </a:xfrm>
      </p:grpSpPr>
      <p:sp>
        <p:nvSpPr>
          <p:cNvPr id="163" name="Google Shape;163;g2bd96343ee2_0_190"/>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Oriëntatievideo module 6</a:t>
            </a:r>
            <a:br>
              <a:rPr lang="nl-NL" dirty="0"/>
            </a:br>
            <a:r>
              <a:rPr lang="nl-NL" dirty="0"/>
              <a:t>Doorgaan en delen</a:t>
            </a:r>
            <a:endParaRPr dirty="0"/>
          </a:p>
        </p:txBody>
      </p:sp>
      <p:sp>
        <p:nvSpPr>
          <p:cNvPr id="164" name="Google Shape;164;g2bd96343ee2_0_19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5" name="Google Shape;165;g2bd96343ee2_0_190" title="Oriëntatievideo module 6 - Doorgaan en delen">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32;g2c0bebbdf16_3_258">
            <a:extLst>
              <a:ext uri="{FF2B5EF4-FFF2-40B4-BE49-F238E27FC236}">
                <a16:creationId xmlns:a16="http://schemas.microsoft.com/office/drawing/2014/main" id="{BB6380FD-3CF7-E166-42A8-C4B0E9F4D492}"/>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diepende video module 6 - Doorgaan en delen (deel 1)">
  <p:cSld name="Reisgids video module 6 - Doorgaan en delen (1e video)">
    <p:spTree>
      <p:nvGrpSpPr>
        <p:cNvPr id="1" name="Shape 166"/>
        <p:cNvGrpSpPr/>
        <p:nvPr/>
      </p:nvGrpSpPr>
      <p:grpSpPr>
        <a:xfrm>
          <a:off x="0" y="0"/>
          <a:ext cx="0" cy="0"/>
          <a:chOff x="0" y="0"/>
          <a:chExt cx="0" cy="0"/>
        </a:xfrm>
      </p:grpSpPr>
      <p:sp>
        <p:nvSpPr>
          <p:cNvPr id="167" name="Google Shape;167;g2bd96343ee2_0_199"/>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(1e video)</a:t>
            </a:r>
            <a:endParaRPr dirty="0"/>
          </a:p>
        </p:txBody>
      </p:sp>
      <p:sp>
        <p:nvSpPr>
          <p:cNvPr id="168" name="Google Shape;168;g2bd96343ee2_0_19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9" name="Google Shape;169;g2bd96343ee2_0_199" title="Verdiepende video module 6 - Doorgaan en delen (deel 1)">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6FACB9F3-CE8F-708F-18F0-2FC496E30636}"/>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diepende video module 6 - Doorgaan en delen (deel 2)">
  <p:cSld name="Reisgids video module 6 - Doorgaan en delen (2e video)">
    <p:spTree>
      <p:nvGrpSpPr>
        <p:cNvPr id="1" name="Shape 170"/>
        <p:cNvGrpSpPr/>
        <p:nvPr/>
      </p:nvGrpSpPr>
      <p:grpSpPr>
        <a:xfrm>
          <a:off x="0" y="0"/>
          <a:ext cx="0" cy="0"/>
          <a:chOff x="0" y="0"/>
          <a:chExt cx="0" cy="0"/>
        </a:xfrm>
      </p:grpSpPr>
      <p:sp>
        <p:nvSpPr>
          <p:cNvPr id="171" name="Google Shape;171;g2bd96343ee2_0_208"/>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(2e video)</a:t>
            </a:r>
            <a:endParaRPr dirty="0"/>
          </a:p>
        </p:txBody>
      </p:sp>
      <p:sp>
        <p:nvSpPr>
          <p:cNvPr id="172" name="Google Shape;172;g2bd96343ee2_0_208"/>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73" name="Google Shape;173;g2bd96343ee2_0_208" title="Verdiepende video module 6 - Doorgaan en delen (deel 2)">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BB8AFB7B-D6BD-8DA1-0019-EF80B3C4238A}"/>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cSld name="Reisgids video module 6 - Doorgaan en delen (3e video)">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(3e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77" name="Google Shape;177;g2bd96343ee2_0_217" title="Verdiepende video module 6 - Doorgaan en delen (deel 3)">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Oriëntatie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Oriëntatievideo module 11</a:t>
            </a:r>
            <a:br>
              <a:rPr lang="nl-NL" dirty="0"/>
            </a:br>
            <a:r>
              <a:rPr lang="nl-NL" dirty="0"/>
              <a:t>Sterke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4" name="Onlinemedia 3">
            <a:hlinkClick r:id="" action="ppaction://media"/>
            <a:extLst>
              <a:ext uri="{FF2B5EF4-FFF2-40B4-BE49-F238E27FC236}">
                <a16:creationId xmlns:a16="http://schemas.microsoft.com/office/drawing/2014/main" id="{644C9F6E-D98B-5F92-B6BB-A9C0F7D16B07}"/>
              </a:ext>
            </a:extLst>
          </p:cNvPr>
          <p:cNvPicPr>
            <a:picLocks noRot="1" noChangeAspect="1"/>
          </p:cNvPicPr>
          <p:nvPr userDrawn="1">
            <a:videoFile r:link="rId1"/>
          </p:nvPr>
        </p:nvPicPr>
        <p:blipFill>
          <a:blip r:embed="rId3"/>
          <a:stretch>
            <a:fillRect/>
          </a:stretch>
        </p:blipFill>
        <p:spPr>
          <a:xfrm>
            <a:off x="408750" y="1489001"/>
            <a:ext cx="5966400" cy="3371016"/>
          </a:xfrm>
          <a:prstGeom prst="rect">
            <a:avLst/>
          </a:prstGeom>
        </p:spPr>
      </p:pic>
      <p:pic>
        <p:nvPicPr>
          <p:cNvPr id="6" name="Google Shape;32;g2c0bebbdf16_3_258">
            <a:extLst>
              <a:ext uri="{FF2B5EF4-FFF2-40B4-BE49-F238E27FC236}">
                <a16:creationId xmlns:a16="http://schemas.microsoft.com/office/drawing/2014/main" id="{0FB58341-78F5-86F4-781C-B7826B799232}"/>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11301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Reisgids 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11</a:t>
            </a:r>
            <a:br>
              <a:rPr lang="nl-NL" dirty="0"/>
            </a:br>
            <a:r>
              <a:rPr lang="nl-NL" dirty="0"/>
              <a:t>Sterkte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C7385442-9A4E-B66F-C469-7CF0CF6A4E5F}"/>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39612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5" name="Onlinemedia 4">
            <a:hlinkClick r:id="" action="ppaction://media"/>
            <a:extLst>
              <a:ext uri="{FF2B5EF4-FFF2-40B4-BE49-F238E27FC236}">
                <a16:creationId xmlns:a16="http://schemas.microsoft.com/office/drawing/2014/main" id="{0F7C70BC-D5CD-10D4-67FE-8AA96E0A2F6D}"/>
              </a:ext>
            </a:extLst>
          </p:cNvPr>
          <p:cNvPicPr>
            <a:picLocks noRot="1" noChangeAspect="1"/>
          </p:cNvPicPr>
          <p:nvPr userDrawn="1">
            <a:videoFile r:link="rId1"/>
          </p:nvPr>
        </p:nvPicPr>
        <p:blipFill>
          <a:blip r:embed="rId3"/>
          <a:stretch>
            <a:fillRect/>
          </a:stretch>
        </p:blipFill>
        <p:spPr>
          <a:xfrm>
            <a:off x="408750" y="1489000"/>
            <a:ext cx="5966400" cy="3371016"/>
          </a:xfrm>
          <a:prstGeom prst="rect">
            <a:avLst/>
          </a:prstGeom>
        </p:spPr>
      </p:pic>
      <p:pic>
        <p:nvPicPr>
          <p:cNvPr id="6" name="Google Shape;32;g2c0bebbdf16_3_258">
            <a:extLst>
              <a:ext uri="{FF2B5EF4-FFF2-40B4-BE49-F238E27FC236}">
                <a16:creationId xmlns:a16="http://schemas.microsoft.com/office/drawing/2014/main" id="{A7CC0448-5F31-B6CE-4308-BAB6DE8AA9A6}"/>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38041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(1e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4" name="Onlinemedia 3">
            <a:hlinkClick r:id="" action="ppaction://media"/>
            <a:extLst>
              <a:ext uri="{FF2B5EF4-FFF2-40B4-BE49-F238E27FC236}">
                <a16:creationId xmlns:a16="http://schemas.microsoft.com/office/drawing/2014/main" id="{56F88EF0-FAC7-E933-E78F-0AFCCE0137D3}"/>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6055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30298D0F-CFA7-4361-1F97-555831285988}"/>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3250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6F318F"/>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6;g2c0bebbdf16_3_244">
            <a:extLst>
              <a:ext uri="{FF2B5EF4-FFF2-40B4-BE49-F238E27FC236}">
                <a16:creationId xmlns:a16="http://schemas.microsoft.com/office/drawing/2014/main" id="{352AC3D9-3B35-2014-097E-0013E362E704}"/>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spTree>
    <p:extLst>
      <p:ext uri="{BB962C8B-B14F-4D97-AF65-F5344CB8AC3E}">
        <p14:creationId xmlns:p14="http://schemas.microsoft.com/office/powerpoint/2010/main" val="23551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72685B"/>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40;g2c0bebbdf16_3_274">
            <a:extLst>
              <a:ext uri="{FF2B5EF4-FFF2-40B4-BE49-F238E27FC236}">
                <a16:creationId xmlns:a16="http://schemas.microsoft.com/office/drawing/2014/main" id="{4CBC72B0-81D8-B2A1-C9AD-0609FAFCA8CE}"/>
              </a:ext>
            </a:extLst>
          </p:cNvPr>
          <p:cNvPicPr preferRelativeResize="0"/>
          <p:nvPr userDrawn="1"/>
        </p:nvPicPr>
        <p:blipFill rotWithShape="1">
          <a:blip r:embed="rId2">
            <a:alphaModFix/>
          </a:blip>
          <a:srcRect/>
          <a:stretch/>
        </p:blipFill>
        <p:spPr>
          <a:xfrm>
            <a:off x="8077961" y="-7428"/>
            <a:ext cx="1080000" cy="1080000"/>
          </a:xfrm>
          <a:prstGeom prst="rect">
            <a:avLst/>
          </a:prstGeom>
          <a:noFill/>
          <a:ln>
            <a:noFill/>
          </a:ln>
        </p:spPr>
      </p:pic>
    </p:spTree>
    <p:extLst>
      <p:ext uri="{BB962C8B-B14F-4D97-AF65-F5344CB8AC3E}">
        <p14:creationId xmlns:p14="http://schemas.microsoft.com/office/powerpoint/2010/main" val="6571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_2">
    <p:bg>
      <p:bgPr>
        <a:noFill/>
        <a:effectLst/>
      </p:bgPr>
    </p:bg>
    <p:spTree>
      <p:nvGrpSpPr>
        <p:cNvPr id="1" name="Shape 41"/>
        <p:cNvGrpSpPr/>
        <p:nvPr/>
      </p:nvGrpSpPr>
      <p:grpSpPr>
        <a:xfrm>
          <a:off x="0" y="0"/>
          <a:ext cx="0" cy="0"/>
          <a:chOff x="0" y="0"/>
          <a:chExt cx="0" cy="0"/>
        </a:xfrm>
      </p:grpSpPr>
      <p:sp>
        <p:nvSpPr>
          <p:cNvPr id="42" name="Google Shape;42;g2c06013e0e0_2_122"/>
          <p:cNvSpPr txBox="1">
            <a:spLocks noGrp="1"/>
          </p:cNvSpPr>
          <p:nvPr>
            <p:ph type="ctrTitle"/>
          </p:nvPr>
        </p:nvSpPr>
        <p:spPr>
          <a:xfrm>
            <a:off x="311700" y="1863906"/>
            <a:ext cx="8520600" cy="89093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400"/>
              <a:buNone/>
              <a:defRPr sz="4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43" name="Google Shape;43;g2c06013e0e0_2_1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88D24"/>
              </a:buClr>
              <a:buSzPts val="2200"/>
              <a:buNone/>
              <a:defRPr sz="2200" b="1">
                <a:solidFill>
                  <a:srgbClr val="E88D2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g2c06013e0e0_2_12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6"/>
          <p:cNvSpPr txBox="1">
            <a:spLocks noGrp="1"/>
          </p:cNvSpPr>
          <p:nvPr>
            <p:ph type="body" idx="1"/>
          </p:nvPr>
        </p:nvSpPr>
        <p:spPr>
          <a:xfrm>
            <a:off x="408750"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8" name="Google Shape;58;p6"/>
          <p:cNvSpPr txBox="1">
            <a:spLocks noGrp="1"/>
          </p:cNvSpPr>
          <p:nvPr>
            <p:ph type="body" idx="2"/>
          </p:nvPr>
        </p:nvSpPr>
        <p:spPr>
          <a:xfrm>
            <a:off x="4832401"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9" name="Google Shape;59;p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4" name="Google Shape;74;p1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219462"/>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D0363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7" name="Google Shape;7;p2"/>
          <p:cNvSpPr txBox="1">
            <a:spLocks noGrp="1"/>
          </p:cNvSpPr>
          <p:nvPr>
            <p:ph type="body" idx="1"/>
          </p:nvPr>
        </p:nvSpPr>
        <p:spPr>
          <a:xfrm>
            <a:off x="304800" y="97161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sp>
        <p:nvSpPr>
          <p:cNvPr id="8" name="Google Shape;8;p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9" name="Google Shape;9;p2" descr="Afbeelding met transport, verven, kunst&#10;&#10;Automatisch gegenereerde beschrijving"/>
          <p:cNvPicPr preferRelativeResize="0"/>
          <p:nvPr/>
        </p:nvPicPr>
        <p:blipFill rotWithShape="1">
          <a:blip r:embed="rId31">
            <a:alphaModFix/>
          </a:blip>
          <a:srcRect/>
          <a:stretch/>
        </p:blipFill>
        <p:spPr>
          <a:xfrm>
            <a:off x="8153486" y="2"/>
            <a:ext cx="1007999" cy="971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54" r:id="rId5"/>
    <p:sldLayoutId id="2147483659" r:id="rId6"/>
    <p:sldLayoutId id="2147483658" r:id="rId7"/>
    <p:sldLayoutId id="2147483662" r:id="rId8"/>
    <p:sldLayoutId id="2147483660" r:id="rId9"/>
    <p:sldLayoutId id="2147483657" r:id="rId10"/>
    <p:sldLayoutId id="2147483694" r:id="rId11"/>
    <p:sldLayoutId id="2147483666" r:id="rId12"/>
    <p:sldLayoutId id="2147483667" r:id="rId13"/>
    <p:sldLayoutId id="2147483669" r:id="rId14"/>
    <p:sldLayoutId id="2147483671" r:id="rId15"/>
    <p:sldLayoutId id="2147483672" r:id="rId16"/>
    <p:sldLayoutId id="2147483695" r:id="rId17"/>
    <p:sldLayoutId id="2147483696" r:id="rId18"/>
    <p:sldLayoutId id="2147483679" r:id="rId19"/>
    <p:sldLayoutId id="2147483684" r:id="rId20"/>
    <p:sldLayoutId id="2147483685" r:id="rId21"/>
    <p:sldLayoutId id="2147483686" r:id="rId22"/>
    <p:sldLayoutId id="2147483687" r:id="rId23"/>
    <p:sldLayoutId id="2147483688" r:id="rId24"/>
    <p:sldLayoutId id="2147483699" r:id="rId25"/>
    <p:sldLayoutId id="2147483697" r:id="rId26"/>
    <p:sldLayoutId id="2147483702" r:id="rId27"/>
    <p:sldLayoutId id="2147483700" r:id="rId28"/>
    <p:sldLayoutId id="214748370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1.xml"/><Relationship Id="rId1" Type="http://schemas.openxmlformats.org/officeDocument/2006/relationships/video" Target="https://www.youtube.com/embed/od5IC5rw48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https://www.youtube.com/embed/o_cskfZO4bQ?feature=oembed" TargetMode="External"/><Relationship Id="rId1" Type="http://schemas.openxmlformats.org/officeDocument/2006/relationships/video" Target="https://www.youtube.com/embed/hibwajdCBKc?feature=oembed"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3.xml"/><Relationship Id="rId1" Type="http://schemas.openxmlformats.org/officeDocument/2006/relationships/video" Target="https://www.youtube.com/embed/wSuEchMk_PI?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2.xml"/><Relationship Id="rId1" Type="http://schemas.openxmlformats.org/officeDocument/2006/relationships/video" Target="https://www.youtube.com/embed/VXfuvQ2tjF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209565B-EFBA-736F-54F7-98EED1729F93}"/>
              </a:ext>
            </a:extLst>
          </p:cNvPr>
          <p:cNvSpPr>
            <a:spLocks noGrp="1"/>
          </p:cNvSpPr>
          <p:nvPr>
            <p:ph type="ctrTitle"/>
          </p:nvPr>
        </p:nvSpPr>
        <p:spPr>
          <a:xfrm>
            <a:off x="151274" y="439025"/>
            <a:ext cx="3929019" cy="3287400"/>
          </a:xfrm>
        </p:spPr>
        <p:txBody>
          <a:bodyPr anchor="t"/>
          <a:lstStyle/>
          <a:p>
            <a:pPr algn="l"/>
            <a:r>
              <a:rPr lang="nl-NL" dirty="0"/>
              <a:t>Doorgaan  en delen</a:t>
            </a:r>
          </a:p>
        </p:txBody>
      </p:sp>
      <p:sp>
        <p:nvSpPr>
          <p:cNvPr id="5" name="Ondertitel 2">
            <a:extLst>
              <a:ext uri="{FF2B5EF4-FFF2-40B4-BE49-F238E27FC236}">
                <a16:creationId xmlns:a16="http://schemas.microsoft.com/office/drawing/2014/main" id="{6E9C9AE6-7A27-DDC9-6CC8-E61F63AF5875}"/>
              </a:ext>
            </a:extLst>
          </p:cNvPr>
          <p:cNvSpPr txBox="1">
            <a:spLocks/>
          </p:cNvSpPr>
          <p:nvPr/>
        </p:nvSpPr>
        <p:spPr>
          <a:xfrm>
            <a:off x="90890" y="2642870"/>
            <a:ext cx="3221653"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2pPr>
            <a:lvl3pPr marL="1371600" marR="0" lvl="2"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3pPr>
            <a:lvl4pPr marL="1828800" marR="0" lvl="3"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4pPr>
            <a:lvl5pPr marL="2286000" marR="0" lvl="4"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5pPr>
            <a:lvl6pPr marL="2743200" marR="0" lvl="5"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6pPr>
            <a:lvl7pPr marL="3200400" marR="0" lvl="6"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7pPr>
            <a:lvl8pPr marL="3657600" marR="0" lvl="7"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8pPr>
            <a:lvl9pPr marL="4114800" marR="0" lvl="8"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9pPr>
          </a:lstStyle>
          <a:p>
            <a:pPr algn="l"/>
            <a:r>
              <a:rPr lang="nl-NL" sz="1800" dirty="0">
                <a:solidFill>
                  <a:srgbClr val="000000"/>
                </a:solidFill>
                <a:latin typeface="Arial" panose="020B0604020202020204" pitchFamily="34" charset="0"/>
              </a:rPr>
              <a:t>Welkom bij het</a:t>
            </a:r>
          </a:p>
          <a:p>
            <a:pPr algn="l"/>
            <a:r>
              <a:rPr lang="nl-NL" sz="1800" dirty="0">
                <a:solidFill>
                  <a:srgbClr val="000000"/>
                </a:solidFill>
                <a:latin typeface="Arial" panose="020B0604020202020204" pitchFamily="34" charset="0"/>
              </a:rPr>
              <a:t>basisprogramma</a:t>
            </a:r>
          </a:p>
          <a:p>
            <a:pPr algn="l"/>
            <a:r>
              <a:rPr lang="nl-NL" sz="1800" dirty="0">
                <a:solidFill>
                  <a:srgbClr val="000000"/>
                </a:solidFill>
                <a:latin typeface="Arial" panose="020B0604020202020204" pitchFamily="34" charset="0"/>
              </a:rPr>
              <a:t>Doorgaan en delen</a:t>
            </a:r>
            <a:endParaRPr lang="nl-NL" dirty="0"/>
          </a:p>
          <a:p>
            <a:pPr algn="l"/>
            <a:br>
              <a:rPr lang="nl-NL" dirty="0"/>
            </a:br>
            <a:endParaRPr lang="nl-NL" dirty="0"/>
          </a:p>
        </p:txBody>
      </p:sp>
    </p:spTree>
    <p:extLst>
      <p:ext uri="{BB962C8B-B14F-4D97-AF65-F5344CB8AC3E}">
        <p14:creationId xmlns:p14="http://schemas.microsoft.com/office/powerpoint/2010/main" val="2711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Terug naar start met het oog op doorgaan en delen</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3"/>
            </a:pPr>
            <a:r>
              <a:rPr lang="nl-NL" b="0" i="0" u="none" strike="noStrike" dirty="0">
                <a:solidFill>
                  <a:srgbClr val="000000"/>
                </a:solidFill>
                <a:effectLst/>
                <a:latin typeface="Calibri" panose="020F0502020204030204" pitchFamily="34" charset="0"/>
                <a:cs typeface="Calibri" panose="020F0502020204030204" pitchFamily="34" charset="0"/>
              </a:rPr>
              <a:t>Waar zijn we als team op dit moment vooral op gericht: doorgaan of delen?</a:t>
            </a:r>
          </a:p>
          <a:p>
            <a:pPr rtl="0" fontAlgn="base">
              <a:spcBef>
                <a:spcPts val="0"/>
              </a:spcBef>
              <a:spcAft>
                <a:spcPts val="0"/>
              </a:spcAft>
              <a:buFont typeface="+mj-lt"/>
              <a:buAutoNum type="arabicPeriod" startAt="3"/>
            </a:pPr>
            <a:endParaRPr lang="nl-NL" b="0" i="0" u="none" strike="noStrike" dirty="0">
              <a:solidFill>
                <a:srgbClr val="000000"/>
              </a:solidFill>
              <a:effectLst/>
              <a:latin typeface="Calibri" panose="020F0502020204030204" pitchFamily="34" charset="0"/>
              <a:cs typeface="Calibri" panose="020F0502020204030204" pitchFamily="34" charset="0"/>
            </a:endParaRPr>
          </a:p>
          <a:p>
            <a:pPr lvl="1" fontAlgn="base">
              <a:spcBef>
                <a:spcPts val="0"/>
              </a:spcBef>
              <a:buFont typeface="Arial" panose="020B0604020202020204" pitchFamily="34" charset="0"/>
              <a:buChar char="•"/>
            </a:pPr>
            <a:r>
              <a:rPr lang="nl-NL" b="0" i="0" u="none" strike="noStrike" dirty="0">
                <a:solidFill>
                  <a:srgbClr val="000000"/>
                </a:solidFill>
                <a:effectLst/>
                <a:latin typeface="Calibri" panose="020F0502020204030204" pitchFamily="34" charset="0"/>
                <a:cs typeface="Calibri" panose="020F0502020204030204" pitchFamily="34" charset="0"/>
              </a:rPr>
              <a:t>Doorgaan: ons eigen vuur brandend houden</a:t>
            </a:r>
          </a:p>
          <a:p>
            <a:pPr lvl="1" fontAlgn="base">
              <a:spcBef>
                <a:spcPts val="0"/>
              </a:spcBef>
              <a:buFont typeface="Arial" panose="020B0604020202020204" pitchFamily="34" charset="0"/>
              <a:buChar char="•"/>
            </a:pPr>
            <a:r>
              <a:rPr lang="nl-NL" b="0" i="0" u="none" strike="noStrike" dirty="0">
                <a:solidFill>
                  <a:srgbClr val="000000"/>
                </a:solidFill>
                <a:effectLst/>
                <a:latin typeface="Calibri" panose="020F0502020204030204" pitchFamily="34" charset="0"/>
                <a:cs typeface="Calibri" panose="020F0502020204030204" pitchFamily="34" charset="0"/>
              </a:rPr>
              <a:t>Delen: onze ervaringen delen met andere kerkplekken en/of iets nieuws beginnen</a:t>
            </a:r>
          </a:p>
          <a:p>
            <a:pPr lvl="1" fontAlgn="base">
              <a:spcBef>
                <a:spcPts val="0"/>
              </a:spcBef>
              <a:buFont typeface="Arial" panose="020B0604020202020204" pitchFamily="34" charset="0"/>
              <a:buChar char="•"/>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596900" lvl="1" indent="0">
              <a:spcBef>
                <a:spcPts val="0"/>
              </a:spcBef>
              <a:buNone/>
            </a:pPr>
            <a:r>
              <a:rPr lang="nl-NL" b="0" i="0" u="none" strike="noStrike" dirty="0">
                <a:solidFill>
                  <a:srgbClr val="000000"/>
                </a:solidFill>
                <a:effectLst/>
                <a:latin typeface="Calibri" panose="020F0502020204030204" pitchFamily="34" charset="0"/>
                <a:cs typeface="Calibri" panose="020F0502020204030204" pitchFamily="34" charset="0"/>
              </a:rPr>
              <a:t>Wat is globaal de aandachtsverdeling? (</a:t>
            </a:r>
            <a:r>
              <a:rPr lang="nl-NL" b="0" i="1" u="none" strike="noStrike" dirty="0">
                <a:solidFill>
                  <a:srgbClr val="000000"/>
                </a:solidFill>
                <a:effectLst/>
                <a:latin typeface="Calibri" panose="020F0502020204030204" pitchFamily="34" charset="0"/>
                <a:cs typeface="Calibri" panose="020F0502020204030204" pitchFamily="34" charset="0"/>
              </a:rPr>
              <a:t>Bijvoorbeeld: 70% doorgaan en 30% delen)</a:t>
            </a:r>
          </a:p>
          <a:p>
            <a:pPr marL="596900" lvl="1" indent="0">
              <a:spcBef>
                <a:spcPts val="0"/>
              </a:spcBef>
              <a:buNone/>
            </a:pPr>
            <a:endParaRPr lang="nl-NL"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4"/>
            </a:pPr>
            <a:r>
              <a:rPr lang="nl-NL" b="0" i="0" u="none" strike="noStrike" dirty="0">
                <a:solidFill>
                  <a:srgbClr val="000000"/>
                </a:solidFill>
                <a:effectLst/>
                <a:latin typeface="Calibri" panose="020F0502020204030204" pitchFamily="34" charset="0"/>
                <a:cs typeface="Calibri" panose="020F0502020204030204" pitchFamily="34" charset="0"/>
              </a:rPr>
              <a:t>Wat hebben we nodig om nog lang te kunnen blijven ‘doorgaan’ met onze proefplek?</a:t>
            </a:r>
          </a:p>
          <a:p>
            <a:pPr rtl="0" fontAlgn="base">
              <a:spcBef>
                <a:spcPts val="0"/>
              </a:spcBef>
              <a:spcAft>
                <a:spcPts val="0"/>
              </a:spcAft>
              <a:buFont typeface="+mj-lt"/>
              <a:buAutoNum type="arabicPeriod" startAt="4"/>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4"/>
            </a:pPr>
            <a:r>
              <a:rPr lang="nl-NL" b="0" i="0" u="none" strike="noStrike" dirty="0">
                <a:solidFill>
                  <a:srgbClr val="000000"/>
                </a:solidFill>
                <a:effectLst/>
                <a:latin typeface="Calibri" panose="020F0502020204030204" pitchFamily="34" charset="0"/>
                <a:cs typeface="Calibri" panose="020F0502020204030204" pitchFamily="34" charset="0"/>
              </a:rPr>
              <a:t>Hebben wij een verlangen om ook meer te gaan ‘delen’? Zo ja, op welke manier(en) zou dat kunnen vanuit onze proefplek en met wie?  </a:t>
            </a:r>
          </a:p>
        </p:txBody>
      </p:sp>
    </p:spTree>
    <p:extLst>
      <p:ext uri="{BB962C8B-B14F-4D97-AF65-F5344CB8AC3E}">
        <p14:creationId xmlns:p14="http://schemas.microsoft.com/office/powerpoint/2010/main" val="418068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Gesprek rond het kampvuur</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Iedereen krijgt een paar notitiebriefjes met een afbeelding van een vlammetje. Daarop kunnen we onze gedachten en ideeën schrijven bij de volgende vragen: </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Wat is er nodig om het vuur bij ons brandend te houden?</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Hoe zouden wij ons vuur (meer) kunnen verspreiden naar andere plekken? </a:t>
            </a:r>
          </a:p>
          <a:p>
            <a:pPr marL="939800" lvl="1" indent="-342900" fontAlgn="base">
              <a:spcBef>
                <a:spcPts val="0"/>
              </a:spcBef>
              <a:buFont typeface="+mj-lt"/>
              <a:buAutoNum type="alphaL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2"/>
            </a:pPr>
            <a:r>
              <a:rPr lang="nl-NL" b="0" i="0" u="none" strike="noStrike" dirty="0">
                <a:solidFill>
                  <a:srgbClr val="000000"/>
                </a:solidFill>
                <a:effectLst/>
                <a:latin typeface="Calibri" panose="020F0502020204030204" pitchFamily="34" charset="0"/>
                <a:cs typeface="Calibri" panose="020F0502020204030204" pitchFamily="34" charset="0"/>
              </a:rPr>
              <a:t>We leggen al onze beschreven vlammetjes bij elkaar in twee (denkbeeldig!) vuurtjes:</a:t>
            </a:r>
          </a:p>
          <a:p>
            <a:pPr rtl="0" fontAlgn="base">
              <a:spcBef>
                <a:spcPts val="0"/>
              </a:spcBef>
              <a:spcAft>
                <a:spcPts val="0"/>
              </a:spcAft>
              <a:buFont typeface="+mj-lt"/>
              <a:buAutoNum type="arabicPeriod" startAt="2"/>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Een vuurtje voor ‘doorgaan’.</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Een vuurtje voor ‘delen’</a:t>
            </a:r>
          </a:p>
          <a:p>
            <a:pPr marL="596900" lvl="1" indent="0" fontAlgn="base">
              <a:spcBef>
                <a:spcPts val="0"/>
              </a:spcBef>
              <a:buNone/>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39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Gesprek rond het kampvuur</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482600" indent="-342900" rtl="0" fontAlgn="base">
              <a:spcBef>
                <a:spcPts val="0"/>
              </a:spcBef>
              <a:spcAft>
                <a:spcPts val="0"/>
              </a:spcAft>
              <a:buFont typeface="+mj-lt"/>
              <a:buAutoNum type="arabicPeriod" startAt="3"/>
            </a:pPr>
            <a:r>
              <a:rPr lang="nl-NL" b="0" i="0" u="none" strike="noStrike" dirty="0">
                <a:solidFill>
                  <a:srgbClr val="000000"/>
                </a:solidFill>
                <a:effectLst/>
                <a:latin typeface="Calibri" panose="020F0502020204030204" pitchFamily="34" charset="0"/>
                <a:cs typeface="Calibri" panose="020F0502020204030204" pitchFamily="34" charset="0"/>
              </a:rPr>
              <a:t>Iemand van ons leest per ‘vuurtje’ (delen of doorgaan) de briefjes voor. </a:t>
            </a:r>
          </a:p>
          <a:p>
            <a:pPr rtl="0" fontAlgn="base">
              <a:spcBef>
                <a:spcPts val="0"/>
              </a:spcBef>
              <a:spcAft>
                <a:spcPts val="0"/>
              </a:spcAft>
              <a:buFont typeface="+mj-lt"/>
              <a:buAutoNum type="arabicPeriod" startAt="3"/>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3"/>
            </a:pPr>
            <a:r>
              <a:rPr lang="nl-NL" b="0" i="0" u="none" strike="noStrike" dirty="0">
                <a:solidFill>
                  <a:srgbClr val="000000"/>
                </a:solidFill>
                <a:effectLst/>
                <a:latin typeface="Calibri" panose="020F0502020204030204" pitchFamily="34" charset="0"/>
                <a:cs typeface="Calibri" panose="020F0502020204030204" pitchFamily="34" charset="0"/>
              </a:rPr>
              <a:t>Wat valt op? Ligt het accent (de meeste beschreven vlammetjes) op het brandend houden van ons eigen vuur of meer op het verspreiden van ons vuur? Is er iets dat extra ‘opvlamt’, bijvoorbeeld omdat het vaker wordt genoemd?</a:t>
            </a:r>
          </a:p>
          <a:p>
            <a:pPr marL="596900" lvl="1" indent="0" fontAlgn="base">
              <a:spcBef>
                <a:spcPts val="0"/>
              </a:spcBef>
              <a:buNone/>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644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91C42-A823-6A94-3874-4509A34D9F11}"/>
              </a:ext>
            </a:extLst>
          </p:cNvPr>
          <p:cNvSpPr>
            <a:spLocks noGrp="1"/>
          </p:cNvSpPr>
          <p:nvPr>
            <p:ph type="title"/>
          </p:nvPr>
        </p:nvSpPr>
        <p:spPr/>
        <p:txBody>
          <a:bodyPr/>
          <a:lstStyle/>
          <a:p>
            <a:r>
              <a:rPr lang="nl-NL" dirty="0"/>
              <a:t>Route</a:t>
            </a:r>
            <a:br>
              <a:rPr lang="nl-NL" dirty="0"/>
            </a:br>
            <a:endParaRPr lang="nl-NL" dirty="0"/>
          </a:p>
        </p:txBody>
      </p:sp>
      <p:pic>
        <p:nvPicPr>
          <p:cNvPr id="5" name="Afbeelding 4">
            <a:extLst>
              <a:ext uri="{FF2B5EF4-FFF2-40B4-BE49-F238E27FC236}">
                <a16:creationId xmlns:a16="http://schemas.microsoft.com/office/drawing/2014/main" id="{9111BA7A-ABC6-50CE-DA29-454F8664BF59}"/>
              </a:ext>
            </a:extLst>
          </p:cNvPr>
          <p:cNvPicPr>
            <a:picLocks noChangeAspect="1"/>
          </p:cNvPicPr>
          <p:nvPr/>
        </p:nvPicPr>
        <p:blipFill>
          <a:blip r:embed="rId2"/>
          <a:stretch>
            <a:fillRect/>
          </a:stretch>
        </p:blipFill>
        <p:spPr>
          <a:xfrm>
            <a:off x="1376411" y="627170"/>
            <a:ext cx="6391177" cy="4516330"/>
          </a:xfrm>
          <a:prstGeom prst="rect">
            <a:avLst/>
          </a:prstGeom>
        </p:spPr>
      </p:pic>
    </p:spTree>
    <p:extLst>
      <p:ext uri="{BB962C8B-B14F-4D97-AF65-F5344CB8AC3E}">
        <p14:creationId xmlns:p14="http://schemas.microsoft.com/office/powerpoint/2010/main" val="377733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6408F-D3E4-71A4-B228-9A122D36986B}"/>
              </a:ext>
            </a:extLst>
          </p:cNvPr>
          <p:cNvSpPr>
            <a:spLocks noGrp="1"/>
          </p:cNvSpPr>
          <p:nvPr>
            <p:ph type="title"/>
          </p:nvPr>
        </p:nvSpPr>
        <p:spPr>
          <a:xfrm>
            <a:off x="313200" y="206375"/>
            <a:ext cx="7744799" cy="572700"/>
          </a:xfrm>
        </p:spPr>
        <p:txBody>
          <a:bodyPr/>
          <a:lstStyle/>
          <a:p>
            <a:r>
              <a:rPr lang="nl-NL" dirty="0"/>
              <a:t>Oriëntatievideo</a:t>
            </a:r>
            <a:br>
              <a:rPr lang="nl-NL" dirty="0"/>
            </a:br>
            <a:r>
              <a:rPr lang="nl-NL" dirty="0"/>
              <a:t>Doorgaan en delen</a:t>
            </a:r>
          </a:p>
        </p:txBody>
      </p:sp>
      <p:pic>
        <p:nvPicPr>
          <p:cNvPr id="3" name="Onlinemedia 2">
            <a:hlinkClick r:id="" action="ppaction://media"/>
            <a:extLst>
              <a:ext uri="{FF2B5EF4-FFF2-40B4-BE49-F238E27FC236}">
                <a16:creationId xmlns:a16="http://schemas.microsoft.com/office/drawing/2014/main" id="{10AF0137-C483-7EA2-3696-40871EA91A5F}"/>
              </a:ext>
            </a:extLst>
          </p:cNvPr>
          <p:cNvPicPr>
            <a:picLocks noRot="1" noChangeAspect="1"/>
          </p:cNvPicPr>
          <p:nvPr>
            <a:videoFile r:link="rId1"/>
          </p:nvPr>
        </p:nvPicPr>
        <p:blipFill>
          <a:blip r:embed="rId3"/>
          <a:stretch>
            <a:fillRect/>
          </a:stretch>
        </p:blipFill>
        <p:spPr>
          <a:xfrm>
            <a:off x="408750" y="1491891"/>
            <a:ext cx="6000676" cy="3390382"/>
          </a:xfrm>
          <a:prstGeom prst="rect">
            <a:avLst/>
          </a:prstGeom>
        </p:spPr>
      </p:pic>
    </p:spTree>
    <p:extLst>
      <p:ext uri="{BB962C8B-B14F-4D97-AF65-F5344CB8AC3E}">
        <p14:creationId xmlns:p14="http://schemas.microsoft.com/office/powerpoint/2010/main" val="21827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1:</a:t>
            </a:r>
            <a:br>
              <a:rPr lang="nl-NL" dirty="0"/>
            </a:br>
            <a:r>
              <a:rPr lang="nl-NL" dirty="0"/>
              <a:t>Eerste gedachten bij doorgaan en delen</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is het meest blijven hangen na het kijken van de video en wat roept dat op?</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Hoe wordt er bij in de video vertegenwoordigde proefplekken gedacht over doorgaan en delen? En hoe wordt dit in praktijk gebracht? </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Welke overeenkomsten en verschillen zijn er ten aanzien van onze eigen gedachten en ervaringen?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Is er iets wat we vanuit de video kunnen meenemen voor onze proefplek? Zo ja, wat en waarom?</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Hebben we iets gemist in de video? Zo ja, wat en waarom?</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79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1:</a:t>
            </a:r>
            <a:br>
              <a:rPr lang="nl-NL" dirty="0"/>
            </a:br>
            <a:r>
              <a:rPr lang="nl-NL" dirty="0"/>
              <a:t>Een luisterlied over vruchtdragen</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zegt dit lied ons over ‘vruchtdragen’ als proefplek op de langere termijn?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Welke andere gedachten komen bij ons op bij het woord ‘vruchtdragen’ in relatie tot onze proefplek of langere termijn?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Welke centrale gedachten uit dit gesprek nemen we mee, als we de toekomst verder tegemoet gaan?</a:t>
            </a:r>
          </a:p>
        </p:txBody>
      </p:sp>
    </p:spTree>
    <p:extLst>
      <p:ext uri="{BB962C8B-B14F-4D97-AF65-F5344CB8AC3E}">
        <p14:creationId xmlns:p14="http://schemas.microsoft.com/office/powerpoint/2010/main" val="387693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2:</a:t>
            </a:r>
            <a:br>
              <a:rPr lang="nl-NL" dirty="0"/>
            </a:br>
            <a:r>
              <a:rPr lang="nl-NL" dirty="0"/>
              <a:t>Een gebed over vruchtdragen</a:t>
            </a:r>
          </a:p>
        </p:txBody>
      </p:sp>
      <p:pic>
        <p:nvPicPr>
          <p:cNvPr id="4" name="Afbeelding 3" descr="Afbeelding met zwart, duisternis&#10;&#10;Automatisch gegenereerde beschrijving">
            <a:extLst>
              <a:ext uri="{FF2B5EF4-FFF2-40B4-BE49-F238E27FC236}">
                <a16:creationId xmlns:a16="http://schemas.microsoft.com/office/drawing/2014/main" id="{D7211795-E65C-759D-E442-F799B84CA28C}"/>
              </a:ext>
            </a:extLst>
          </p:cNvPr>
          <p:cNvPicPr>
            <a:picLocks noChangeAspect="1"/>
          </p:cNvPicPr>
          <p:nvPr/>
        </p:nvPicPr>
        <p:blipFill>
          <a:blip r:embed="rId2"/>
          <a:stretch>
            <a:fillRect/>
          </a:stretch>
        </p:blipFill>
        <p:spPr>
          <a:xfrm>
            <a:off x="3959603" y="2156605"/>
            <a:ext cx="1224794" cy="1247475"/>
          </a:xfrm>
          <a:prstGeom prst="rect">
            <a:avLst/>
          </a:prstGeom>
        </p:spPr>
      </p:pic>
    </p:spTree>
    <p:extLst>
      <p:ext uri="{BB962C8B-B14F-4D97-AF65-F5344CB8AC3E}">
        <p14:creationId xmlns:p14="http://schemas.microsoft.com/office/powerpoint/2010/main" val="53375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F37823FE-888C-2A70-873D-38F28753C3B2}"/>
              </a:ext>
            </a:extLst>
          </p:cNvPr>
          <p:cNvPicPr>
            <a:picLocks noRot="1" noChangeAspect="1"/>
          </p:cNvPicPr>
          <p:nvPr>
            <a:videoFile r:link="rId1"/>
          </p:nvPr>
        </p:nvPicPr>
        <p:blipFill>
          <a:blip r:embed="rId4"/>
          <a:stretch>
            <a:fillRect/>
          </a:stretch>
        </p:blipFill>
        <p:spPr>
          <a:xfrm>
            <a:off x="408750" y="1491891"/>
            <a:ext cx="5974797" cy="3375760"/>
          </a:xfrm>
          <a:prstGeom prst="rect">
            <a:avLst/>
          </a:prstGeom>
        </p:spPr>
      </p:pic>
      <p:sp>
        <p:nvSpPr>
          <p:cNvPr id="4" name="Titel 1">
            <a:extLst>
              <a:ext uri="{FF2B5EF4-FFF2-40B4-BE49-F238E27FC236}">
                <a16:creationId xmlns:a16="http://schemas.microsoft.com/office/drawing/2014/main" id="{150B2D3E-C10D-BDA4-8498-118D9BD52F3D}"/>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 (1</a:t>
            </a:r>
            <a:r>
              <a:rPr lang="nl-NL" baseline="30000" dirty="0"/>
              <a:t>e</a:t>
            </a:r>
            <a:r>
              <a:rPr lang="nl-NL" dirty="0"/>
              <a:t> video)</a:t>
            </a:r>
          </a:p>
        </p:txBody>
      </p:sp>
      <p:pic>
        <p:nvPicPr>
          <p:cNvPr id="5" name="Onlinemedia 4">
            <a:hlinkClick r:id="" action="ppaction://media"/>
            <a:extLst>
              <a:ext uri="{FF2B5EF4-FFF2-40B4-BE49-F238E27FC236}">
                <a16:creationId xmlns:a16="http://schemas.microsoft.com/office/drawing/2014/main" id="{DDD09600-187D-59A9-4099-D9247DE815C4}"/>
              </a:ext>
            </a:extLst>
          </p:cNvPr>
          <p:cNvPicPr>
            <a:picLocks noRot="1" noChangeAspect="1"/>
          </p:cNvPicPr>
          <p:nvPr>
            <a:videoFile r:link="rId2"/>
          </p:nvPr>
        </p:nvPicPr>
        <p:blipFill>
          <a:blip r:embed="rId5"/>
          <a:stretch>
            <a:fillRect/>
          </a:stretch>
        </p:blipFill>
        <p:spPr>
          <a:xfrm>
            <a:off x="408750" y="1491891"/>
            <a:ext cx="5974797" cy="3375760"/>
          </a:xfrm>
          <a:prstGeom prst="rect">
            <a:avLst/>
          </a:prstGeom>
        </p:spPr>
      </p:pic>
    </p:spTree>
    <p:extLst>
      <p:ext uri="{BB962C8B-B14F-4D97-AF65-F5344CB8AC3E}">
        <p14:creationId xmlns:p14="http://schemas.microsoft.com/office/powerpoint/2010/main" val="3271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FDC1E9C-939D-893E-DAE5-A18045DD53D0}"/>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 (2</a:t>
            </a:r>
            <a:r>
              <a:rPr lang="nl-NL" baseline="30000" dirty="0"/>
              <a:t>e</a:t>
            </a:r>
            <a:r>
              <a:rPr lang="nl-NL" dirty="0"/>
              <a:t> video)</a:t>
            </a:r>
          </a:p>
        </p:txBody>
      </p:sp>
      <p:pic>
        <p:nvPicPr>
          <p:cNvPr id="4" name="Onlinemedia 3">
            <a:hlinkClick r:id="" action="ppaction://media"/>
            <a:extLst>
              <a:ext uri="{FF2B5EF4-FFF2-40B4-BE49-F238E27FC236}">
                <a16:creationId xmlns:a16="http://schemas.microsoft.com/office/drawing/2014/main" id="{F4040D4D-3E58-6217-0737-C9B257D2262A}"/>
              </a:ext>
            </a:extLst>
          </p:cNvPr>
          <p:cNvPicPr>
            <a:picLocks noRot="1" noChangeAspect="1"/>
          </p:cNvPicPr>
          <p:nvPr>
            <a:videoFile r:link="rId1"/>
          </p:nvPr>
        </p:nvPicPr>
        <p:blipFill>
          <a:blip r:embed="rId3"/>
          <a:stretch>
            <a:fillRect/>
          </a:stretch>
        </p:blipFill>
        <p:spPr>
          <a:xfrm>
            <a:off x="408750" y="1483264"/>
            <a:ext cx="5974797" cy="3375760"/>
          </a:xfrm>
          <a:prstGeom prst="rect">
            <a:avLst/>
          </a:prstGeom>
        </p:spPr>
      </p:pic>
    </p:spTree>
    <p:extLst>
      <p:ext uri="{BB962C8B-B14F-4D97-AF65-F5344CB8AC3E}">
        <p14:creationId xmlns:p14="http://schemas.microsoft.com/office/powerpoint/2010/main" val="119802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9165C-E8EA-9C05-7101-BC6B0655B984}"/>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 (3</a:t>
            </a:r>
            <a:r>
              <a:rPr lang="nl-NL" baseline="30000" dirty="0"/>
              <a:t>e</a:t>
            </a:r>
            <a:r>
              <a:rPr lang="nl-NL" dirty="0"/>
              <a:t> video)</a:t>
            </a:r>
          </a:p>
        </p:txBody>
      </p:sp>
      <p:pic>
        <p:nvPicPr>
          <p:cNvPr id="3" name="Onlinemedia 2">
            <a:hlinkClick r:id="" action="ppaction://media"/>
            <a:extLst>
              <a:ext uri="{FF2B5EF4-FFF2-40B4-BE49-F238E27FC236}">
                <a16:creationId xmlns:a16="http://schemas.microsoft.com/office/drawing/2014/main" id="{4A706566-4A0B-E621-5BED-4194025DFF6F}"/>
              </a:ext>
            </a:extLst>
          </p:cNvPr>
          <p:cNvPicPr>
            <a:picLocks noRot="1" noChangeAspect="1"/>
          </p:cNvPicPr>
          <p:nvPr>
            <a:videoFile r:link="rId1"/>
          </p:nvPr>
        </p:nvPicPr>
        <p:blipFill>
          <a:blip r:embed="rId3"/>
          <a:stretch>
            <a:fillRect/>
          </a:stretch>
        </p:blipFill>
        <p:spPr>
          <a:xfrm>
            <a:off x="408750" y="1483264"/>
            <a:ext cx="5985901" cy="3382034"/>
          </a:xfrm>
          <a:prstGeom prst="rect">
            <a:avLst/>
          </a:prstGeom>
        </p:spPr>
      </p:pic>
    </p:spTree>
    <p:extLst>
      <p:ext uri="{BB962C8B-B14F-4D97-AF65-F5344CB8AC3E}">
        <p14:creationId xmlns:p14="http://schemas.microsoft.com/office/powerpoint/2010/main" val="24600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Terug naar start met het oog op doorgaan en delen</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raakte of haakte tijdens het kijken van de video? Wat blijft hangen?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1" u="none" strike="noStrike" dirty="0">
                <a:solidFill>
                  <a:srgbClr val="000000"/>
                </a:solidFill>
                <a:effectLst/>
                <a:latin typeface="Calibri" panose="020F0502020204030204" pitchFamily="34" charset="0"/>
                <a:cs typeface="Calibri" panose="020F0502020204030204" pitchFamily="34" charset="0"/>
              </a:rPr>
              <a:t>¨In het vuur brandend houden kun je zo opgaan, dat je bijna zou vergeten waarom je met dit vuur begonnen bent.¨ </a:t>
            </a:r>
            <a:r>
              <a:rPr lang="nl-NL" b="0" i="0" u="none" strike="noStrike" dirty="0">
                <a:solidFill>
                  <a:srgbClr val="000000"/>
                </a:solidFill>
                <a:effectLst/>
                <a:latin typeface="Calibri" panose="020F0502020204030204" pitchFamily="34" charset="0"/>
                <a:cs typeface="Calibri" panose="020F0502020204030204" pitchFamily="34" charset="0"/>
              </a:rPr>
              <a:t>Herkennen wij iets van deze uitspraak in de video?</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939800" lvl="1" indent="-342900" fontAlgn="base">
              <a:spcBef>
                <a:spcPts val="0"/>
              </a:spcBef>
              <a:buFont typeface="+mj-lt"/>
              <a:buAutoNum type="alphaUcPeriod"/>
            </a:pPr>
            <a:r>
              <a:rPr lang="nl-NL" b="0" i="0" u="none" strike="noStrike" dirty="0">
                <a:solidFill>
                  <a:srgbClr val="000000"/>
                </a:solidFill>
                <a:effectLst/>
                <a:latin typeface="Calibri" panose="020F0502020204030204" pitchFamily="34" charset="0"/>
                <a:cs typeface="Calibri" panose="020F0502020204030204" pitchFamily="34" charset="0"/>
              </a:rPr>
              <a:t>Hoe is het op dit moment gesteld met onze motivatie, enthousiasme en energie?</a:t>
            </a:r>
          </a:p>
          <a:p>
            <a:pPr marL="939800" lvl="1" indent="-342900" fontAlgn="base">
              <a:spcBef>
                <a:spcPts val="0"/>
              </a:spcBef>
              <a:buFont typeface="+mj-lt"/>
              <a:buAutoNum type="alphaU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939800" lvl="1" indent="-342900" fontAlgn="base">
              <a:spcBef>
                <a:spcPts val="0"/>
              </a:spcBef>
              <a:buFont typeface="+mj-lt"/>
              <a:buAutoNum type="alphaUcPeriod"/>
            </a:pPr>
            <a:r>
              <a:rPr lang="nl-NL" b="0" i="0" u="none" strike="noStrike" dirty="0">
                <a:solidFill>
                  <a:srgbClr val="000000"/>
                </a:solidFill>
                <a:effectLst/>
                <a:latin typeface="Calibri" panose="020F0502020204030204" pitchFamily="34" charset="0"/>
                <a:cs typeface="Calibri" panose="020F0502020204030204" pitchFamily="34" charset="0"/>
              </a:rPr>
              <a:t>Laten we eens teruggaan naar onze begintijd. Wat waren toen onze drijfveren, motivatie en gezamenlijke droom? Wat zette ons toen in vuur en vlam? Leeft dit nog?</a:t>
            </a:r>
          </a:p>
        </p:txBody>
      </p:sp>
    </p:spTree>
    <p:extLst>
      <p:ext uri="{BB962C8B-B14F-4D97-AF65-F5344CB8AC3E}">
        <p14:creationId xmlns:p14="http://schemas.microsoft.com/office/powerpoint/2010/main" val="145282197"/>
      </p:ext>
    </p:extLst>
  </p:cSld>
  <p:clrMapOvr>
    <a:masterClrMapping/>
  </p:clrMapOvr>
</p:sld>
</file>

<file path=ppt/theme/theme1.xml><?xml version="1.0" encoding="utf-8"?>
<a:theme xmlns:a="http://schemas.openxmlformats.org/drawingml/2006/main" name="Hoofdthema - Leren Pionier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602</Words>
  <Application>Microsoft Macintosh PowerPoint</Application>
  <PresentationFormat>Diavoorstelling (16:9)</PresentationFormat>
  <Paragraphs>66</Paragraphs>
  <Slides>13</Slides>
  <Notes>0</Notes>
  <HiddenSlides>0</HiddenSlides>
  <MMClips>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Roboto</vt:lpstr>
      <vt:lpstr>Hoofdthema - Leren Pionieren</vt:lpstr>
      <vt:lpstr>Doorgaan  en delen</vt:lpstr>
      <vt:lpstr>Oriëntatievideo Doorgaan en delen</vt:lpstr>
      <vt:lpstr>Oriëntatie 1: Eerste gedachten bij doorgaan en delen</vt:lpstr>
      <vt:lpstr>Kompas 1: Een luisterlied over vruchtdragen</vt:lpstr>
      <vt:lpstr>Kompas 2: Een gebed over vruchtdragen</vt:lpstr>
      <vt:lpstr>Reisgidsvideo Doorgaan en delen (1e video)</vt:lpstr>
      <vt:lpstr>Reisgidsvideo Doorgaan en delen (2e video)</vt:lpstr>
      <vt:lpstr>Reisgidsvideo Doorgaan en delen (3e video)</vt:lpstr>
      <vt:lpstr>Reisgids 1: Terug naar start met het oog op doorgaan en delen</vt:lpstr>
      <vt:lpstr>Reisgids 1: Terug naar start met het oog op doorgaan en delen</vt:lpstr>
      <vt:lpstr>Reisgids 2: Gesprek rond het kampvuur</vt:lpstr>
      <vt:lpstr>Reisgids 2: Gesprek rond het kampvuur</vt:lpstr>
      <vt:lpstr>Route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Edwin van Rijnsoever</cp:lastModifiedBy>
  <cp:revision>17</cp:revision>
  <dcterms:modified xsi:type="dcterms:W3CDTF">2024-04-04T12:08:48Z</dcterms:modified>
</cp:coreProperties>
</file>