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9"/>
  </p:notesMasterIdLst>
  <p:sldIdLst>
    <p:sldId id="256" r:id="rId5"/>
    <p:sldId id="260" r:id="rId6"/>
    <p:sldId id="295" r:id="rId7"/>
    <p:sldId id="296" r:id="rId8"/>
    <p:sldId id="261" r:id="rId9"/>
    <p:sldId id="302" r:id="rId10"/>
    <p:sldId id="303" r:id="rId11"/>
    <p:sldId id="304" r:id="rId12"/>
    <p:sldId id="297" r:id="rId13"/>
    <p:sldId id="289" r:id="rId14"/>
    <p:sldId id="299" r:id="rId15"/>
    <p:sldId id="300" r:id="rId16"/>
    <p:sldId id="301" r:id="rId17"/>
    <p:sldId id="266"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0"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8C33"/>
    <a:srgbClr val="A2298D"/>
    <a:srgbClr val="6F318F"/>
    <a:srgbClr val="7268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911FA-4605-F409-058B-38B7964F2D4E}" v="30" dt="2024-11-22T13:38:13.042"/>
    <p1510:client id="{77AED223-D4BB-83ED-76A1-54F07CFD5010}" v="289" dt="2024-11-22T13:33:13.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55"/>
    <p:restoredTop sz="94694"/>
  </p:normalViewPr>
  <p:slideViewPr>
    <p:cSldViewPr snapToGrid="0">
      <p:cViewPr varScale="1">
        <p:scale>
          <a:sx n="159" d="100"/>
          <a:sy n="159" d="100"/>
        </p:scale>
        <p:origin x="192" y="224"/>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2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27.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28.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dirty="0"/>
          </a:p>
        </p:txBody>
      </p:sp>
      <p:pic>
        <p:nvPicPr>
          <p:cNvPr id="54" name="Google Shape;54;p4" descr="Afbeelding met schermopname, tekst&#10;&#10;Automatisch gegenereerde beschrijving"/>
          <p:cNvPicPr preferRelativeResize="0"/>
          <p:nvPr/>
        </p:nvPicPr>
        <p:blipFill rotWithShape="1">
          <a:blip r:embed="rId2">
            <a:alphaModFix/>
          </a:blip>
          <a:srcRect/>
          <a:stretch/>
        </p:blipFill>
        <p:spPr>
          <a:xfrm>
            <a:off x="985666" y="0"/>
            <a:ext cx="7172668"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Verdiepende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4026433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9" name="Google Shape;9;p2" descr="Afbeelding met transport, verven, kunst&#10;&#10;Automatisch gegenereerde beschrijving"/>
          <p:cNvPicPr preferRelativeResize="0"/>
          <p:nvPr/>
        </p:nvPicPr>
        <p:blipFill rotWithShape="1">
          <a:blip r:embed="rId36">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95" r:id="rId20"/>
    <p:sldLayoutId id="2147483696" r:id="rId21"/>
    <p:sldLayoutId id="2147483679" r:id="rId22"/>
    <p:sldLayoutId id="2147483683" r:id="rId23"/>
    <p:sldLayoutId id="2147483684" r:id="rId24"/>
    <p:sldLayoutId id="2147483685" r:id="rId25"/>
    <p:sldLayoutId id="2147483686" r:id="rId26"/>
    <p:sldLayoutId id="2147483687" r:id="rId27"/>
    <p:sldLayoutId id="2147483688" r:id="rId28"/>
    <p:sldLayoutId id="2147483699" r:id="rId29"/>
    <p:sldLayoutId id="2147483697" r:id="rId30"/>
    <p:sldLayoutId id="2147483702" r:id="rId31"/>
    <p:sldLayoutId id="2147483700" r:id="rId32"/>
    <p:sldLayoutId id="2147483701" r:id="rId33"/>
    <p:sldLayoutId id="2147483703"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r7j_bXgYE0" TargetMode="External"/><Relationship Id="rId2" Type="http://schemas.openxmlformats.org/officeDocument/2006/relationships/slideLayout" Target="../slideLayouts/slideLayout34.xml"/><Relationship Id="rId1" Type="http://schemas.openxmlformats.org/officeDocument/2006/relationships/video" Target="https://www.youtube.com/embed/Nr7j_bXgYE0?feature=oembed" TargetMode="External"/><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a:xfrm>
            <a:off x="151274" y="439025"/>
            <a:ext cx="3929019" cy="3287400"/>
          </a:xfrm>
        </p:spPr>
        <p:txBody>
          <a:bodyPr anchor="t"/>
          <a:lstStyle/>
          <a:p>
            <a:pPr algn="l"/>
            <a:r>
              <a:rPr lang="nl-NL" dirty="0"/>
              <a:t>Geloofsleven</a:t>
            </a:r>
            <a:br>
              <a:rPr lang="nl-NL" dirty="0"/>
            </a:br>
            <a:r>
              <a:rPr lang="nl-NL" dirty="0"/>
              <a:t>ontdekken</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dirty="0">
                <a:solidFill>
                  <a:srgbClr val="000000"/>
                </a:solidFill>
                <a:latin typeface="Arial" panose="020B0604020202020204" pitchFamily="34" charset="0"/>
              </a:rPr>
              <a:t>Welkom bij het</a:t>
            </a:r>
          </a:p>
          <a:p>
            <a:pPr algn="l" rtl="0">
              <a:spcBef>
                <a:spcPts val="0"/>
              </a:spcBef>
              <a:spcAft>
                <a:spcPts val="0"/>
              </a:spcAft>
            </a:pPr>
            <a:r>
              <a:rPr lang="nl-NL" sz="1800" dirty="0">
                <a:solidFill>
                  <a:srgbClr val="000000"/>
                </a:solidFill>
                <a:latin typeface="Arial" panose="020B0604020202020204" pitchFamily="34" charset="0"/>
              </a:rPr>
              <a:t>verdiepingsprogramma</a:t>
            </a:r>
          </a:p>
          <a:p>
            <a:pPr algn="l" rtl="0">
              <a:spcBef>
                <a:spcPts val="0"/>
              </a:spcBef>
              <a:spcAft>
                <a:spcPts val="0"/>
              </a:spcAft>
            </a:pPr>
            <a:r>
              <a:rPr lang="nl-NL" sz="1800" dirty="0">
                <a:solidFill>
                  <a:srgbClr val="000000"/>
                </a:solidFill>
                <a:latin typeface="Arial" panose="020B0604020202020204" pitchFamily="34" charset="0"/>
              </a:rPr>
              <a:t>‘Geloven eigen maken’</a:t>
            </a:r>
            <a:endParaRPr lang="nl-NL" dirty="0"/>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04C68C-7A2D-9D66-E503-22A250A9D8E5}"/>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Geloofsleven ontdekken</a:t>
            </a:r>
          </a:p>
        </p:txBody>
      </p:sp>
      <p:pic>
        <p:nvPicPr>
          <p:cNvPr id="4" name="Afbeelding 3" descr="Afbeelding met tekst, schermopname, Lettertype, Graphics&#10;&#10;Automatisch gegenereerde beschrijving">
            <a:hlinkClick r:id="rId3"/>
            <a:extLst>
              <a:ext uri="{FF2B5EF4-FFF2-40B4-BE49-F238E27FC236}">
                <a16:creationId xmlns:a16="http://schemas.microsoft.com/office/drawing/2014/main" id="{45C5D2AB-A60F-E94E-4BA3-0FC0DDE32180}"/>
              </a:ext>
            </a:extLst>
          </p:cNvPr>
          <p:cNvPicPr>
            <a:picLocks noChangeAspect="1"/>
          </p:cNvPicPr>
          <p:nvPr/>
        </p:nvPicPr>
        <p:blipFill>
          <a:blip r:embed="rId4"/>
          <a:stretch>
            <a:fillRect/>
          </a:stretch>
        </p:blipFill>
        <p:spPr>
          <a:xfrm>
            <a:off x="6449663" y="4389004"/>
            <a:ext cx="2660585" cy="482400"/>
          </a:xfrm>
          <a:prstGeom prst="rect">
            <a:avLst/>
          </a:prstGeom>
        </p:spPr>
      </p:pic>
      <p:pic>
        <p:nvPicPr>
          <p:cNvPr id="3" name="Onlinemedia 2">
            <a:hlinkClick r:id="" action="ppaction://media"/>
            <a:extLst>
              <a:ext uri="{FF2B5EF4-FFF2-40B4-BE49-F238E27FC236}">
                <a16:creationId xmlns:a16="http://schemas.microsoft.com/office/drawing/2014/main" id="{AC471BAF-66FD-C16D-44BD-0A8CAB015CCA}"/>
              </a:ext>
            </a:extLst>
          </p:cNvPr>
          <p:cNvPicPr>
            <a:picLocks noRot="1" noChangeAspect="1"/>
          </p:cNvPicPr>
          <p:nvPr>
            <a:videoFile r:link="rId1"/>
          </p:nvPr>
        </p:nvPicPr>
        <p:blipFill>
          <a:blip r:embed="rId5"/>
          <a:stretch>
            <a:fillRect/>
          </a:stretch>
        </p:blipFill>
        <p:spPr>
          <a:xfrm>
            <a:off x="406400" y="1501274"/>
            <a:ext cx="5964832" cy="3370130"/>
          </a:xfrm>
          <a:prstGeom prst="rect">
            <a:avLst/>
          </a:prstGeom>
        </p:spPr>
      </p:pic>
    </p:spTree>
    <p:extLst>
      <p:ext uri="{BB962C8B-B14F-4D97-AF65-F5344CB8AC3E}">
        <p14:creationId xmlns:p14="http://schemas.microsoft.com/office/powerpoint/2010/main" val="126335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6781771-0729-3B11-763B-6728DC2350A1}"/>
              </a:ext>
            </a:extLst>
          </p:cNvPr>
          <p:cNvSpPr>
            <a:spLocks noGrp="1"/>
          </p:cNvSpPr>
          <p:nvPr>
            <p:ph type="body" idx="1"/>
          </p:nvPr>
        </p:nvSpPr>
        <p:spPr>
          <a:xfrm>
            <a:off x="311700" y="979797"/>
            <a:ext cx="8520600" cy="3797400"/>
          </a:xfrm>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a:lnSpc>
                <a:spcPct val="114999"/>
              </a:lnSpc>
              <a:buAutoNum type="alphaLcPeriod"/>
            </a:pPr>
            <a:r>
              <a:rPr lang="nl-NL" b="0" dirty="0">
                <a:solidFill>
                  <a:srgbClr val="000000"/>
                </a:solidFill>
              </a:rPr>
              <a:t>Als eerste kijken we naar onze ‘aanpak’: </a:t>
            </a:r>
            <a:br>
              <a:rPr lang="nl-NL" b="0" dirty="0">
                <a:solidFill>
                  <a:srgbClr val="000000"/>
                </a:solidFill>
              </a:rPr>
            </a:br>
            <a:r>
              <a:rPr lang="nl-NL" b="0" dirty="0">
                <a:solidFill>
                  <a:srgbClr val="000000"/>
                </a:solidFill>
              </a:rPr>
              <a:t>- Wat willen wij mensen aanreiken in hun proces van ‘geloven verkennen’ naar ‘geloven eigen maken’. </a:t>
            </a:r>
            <a:br>
              <a:rPr lang="nl-NL" b="0" dirty="0">
                <a:solidFill>
                  <a:srgbClr val="000000"/>
                </a:solidFill>
              </a:rPr>
            </a:br>
            <a:r>
              <a:rPr lang="nl-NL" b="0" dirty="0">
                <a:solidFill>
                  <a:srgbClr val="000000"/>
                </a:solidFill>
              </a:rPr>
              <a:t>- Welke kennis willen we overdragen en welke ervaringen willen we mogelijk maken? </a:t>
            </a:r>
            <a:br>
              <a:rPr lang="nl-NL" b="0" dirty="0">
                <a:solidFill>
                  <a:srgbClr val="000000"/>
                </a:solidFill>
              </a:rPr>
            </a:br>
            <a:r>
              <a:rPr lang="nl-NL" b="0" dirty="0">
                <a:solidFill>
                  <a:srgbClr val="000000"/>
                </a:solidFill>
              </a:rPr>
              <a:t>Bij de drieslag ‘inhoud, praktijken en gemeenschap’ vullen we in wat we hier belangrijk vinden.</a:t>
            </a:r>
            <a:endParaRPr lang="nl-NL" dirty="0"/>
          </a:p>
          <a:p>
            <a:pPr marL="482600" indent="-342900">
              <a:lnSpc>
                <a:spcPct val="114999"/>
              </a:lnSpc>
              <a:buAutoNum type="alphaLcPeriod"/>
            </a:pPr>
            <a:endParaRPr lang="nl-NL" b="0" dirty="0">
              <a:solidFill>
                <a:srgbClr val="000000"/>
              </a:solidFill>
            </a:endParaRPr>
          </a:p>
          <a:p>
            <a:pPr marL="482600" indent="-342900">
              <a:lnSpc>
                <a:spcPct val="114999"/>
              </a:lnSpc>
              <a:buAutoNum type="alphaLcPeriod"/>
            </a:pPr>
            <a:r>
              <a:rPr lang="nl-NL" b="0" dirty="0">
                <a:solidFill>
                  <a:srgbClr val="000000"/>
                </a:solidFill>
              </a:rPr>
              <a:t>Vervolgens kijken we naar ons ‘aanbod’: </a:t>
            </a:r>
            <a:br>
              <a:rPr lang="nl-NL" b="0" dirty="0">
                <a:solidFill>
                  <a:srgbClr val="000000"/>
                </a:solidFill>
              </a:rPr>
            </a:br>
            <a:r>
              <a:rPr lang="nl-NL" b="0" dirty="0">
                <a:solidFill>
                  <a:srgbClr val="000000"/>
                </a:solidFill>
              </a:rPr>
              <a:t>Welke concrete methodieken, materialen of activiteiten kunnen we hiervoor gebruiken of gebruiken we al?</a:t>
            </a:r>
            <a:endParaRPr lang="nl-NL" dirty="0"/>
          </a:p>
          <a:p>
            <a:pPr marL="482600" indent="-342900">
              <a:lnSpc>
                <a:spcPct val="114999"/>
              </a:lnSpc>
              <a:buAutoNum type="alphaLcPeriod"/>
            </a:pPr>
            <a:endParaRPr lang="nl-NL" b="0" dirty="0">
              <a:solidFill>
                <a:srgbClr val="000000"/>
              </a:solidFill>
            </a:endParaRPr>
          </a:p>
          <a:p>
            <a:pPr marL="482600" indent="-342900">
              <a:lnSpc>
                <a:spcPct val="114999"/>
              </a:lnSpc>
              <a:buAutoNum type="alphaLcPeriod"/>
            </a:pPr>
            <a:r>
              <a:rPr lang="nl-NL" b="0" dirty="0">
                <a:solidFill>
                  <a:srgbClr val="000000"/>
                </a:solidFill>
              </a:rPr>
              <a:t>Uitgangspunt is dat onze aanpak en ons aanbod </a:t>
            </a:r>
            <a:br>
              <a:rPr lang="nl-NL" b="0" dirty="0">
                <a:solidFill>
                  <a:srgbClr val="000000"/>
                </a:solidFill>
              </a:rPr>
            </a:br>
            <a:r>
              <a:rPr lang="nl-NL" b="0" dirty="0">
                <a:solidFill>
                  <a:srgbClr val="000000"/>
                </a:solidFill>
              </a:rPr>
              <a:t>- past bij wie we zelf zijn én </a:t>
            </a:r>
            <a:br>
              <a:rPr lang="nl-NL" b="0" dirty="0">
                <a:solidFill>
                  <a:srgbClr val="000000"/>
                </a:solidFill>
              </a:rPr>
            </a:br>
            <a:r>
              <a:rPr lang="nl-NL" b="0" dirty="0">
                <a:solidFill>
                  <a:srgbClr val="000000"/>
                </a:solidFill>
              </a:rPr>
              <a:t>- aansluit bij de mensen in onze omgeving. </a:t>
            </a:r>
            <a:br>
              <a:rPr lang="nl-NL" b="0" dirty="0">
                <a:solidFill>
                  <a:srgbClr val="000000"/>
                </a:solidFill>
              </a:rPr>
            </a:br>
            <a:r>
              <a:rPr lang="nl-NL" b="0" dirty="0">
                <a:solidFill>
                  <a:srgbClr val="000000"/>
                </a:solidFill>
              </a:rPr>
              <a:t>Bij wat we tot nu toe hebben ingevuld omcirkelen we ‘goed, matig of slecht’ in het betreffende vakje.</a:t>
            </a:r>
            <a:br>
              <a:rPr lang="nl-NL" b="0" dirty="0">
                <a:solidFill>
                  <a:srgbClr val="000000"/>
                </a:solidFill>
              </a:rPr>
            </a:br>
            <a:r>
              <a:rPr lang="nl-NL" b="0" dirty="0">
                <a:solidFill>
                  <a:srgbClr val="000000"/>
                </a:solidFill>
              </a:rPr>
              <a:t>Waar nodig bedenken we hoe het beter kan en dat schrijven we erbij. </a:t>
            </a:r>
            <a:endParaRPr lang="nl-NL" dirty="0"/>
          </a:p>
          <a:p>
            <a:pPr marL="482600" indent="-342900">
              <a:lnSpc>
                <a:spcPct val="114999"/>
              </a:lnSpc>
              <a:spcBef>
                <a:spcPts val="0"/>
              </a:spcBef>
              <a:spcAft>
                <a:spcPts val="0"/>
              </a:spcAft>
              <a:buAutoNum type="alphaL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endParaRPr lang="nl-NL" dirty="0">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7966412C-EF85-DAF9-7159-47EE34D04F11}"/>
              </a:ext>
            </a:extLst>
          </p:cNvPr>
          <p:cNvSpPr>
            <a:spLocks noGrp="1"/>
          </p:cNvSpPr>
          <p:nvPr>
            <p:ph type="title"/>
          </p:nvPr>
        </p:nvSpPr>
        <p:spPr>
          <a:xfrm>
            <a:off x="313200" y="206375"/>
            <a:ext cx="7744800" cy="572700"/>
          </a:xfrm>
        </p:spPr>
        <p:txBody>
          <a:bodyPr/>
          <a:lstStyle/>
          <a:p>
            <a:r>
              <a:rPr lang="nl-NL" dirty="0"/>
              <a:t>Reisgids 1:</a:t>
            </a:r>
            <a:br>
              <a:rPr lang="nl-NL" dirty="0"/>
            </a:br>
            <a:r>
              <a:rPr lang="nl-NL" dirty="0"/>
              <a:t>Aanpak en aanbod voor wie geloven eigen willen maken</a:t>
            </a:r>
          </a:p>
        </p:txBody>
      </p:sp>
    </p:spTree>
    <p:extLst>
      <p:ext uri="{BB962C8B-B14F-4D97-AF65-F5344CB8AC3E}">
        <p14:creationId xmlns:p14="http://schemas.microsoft.com/office/powerpoint/2010/main" val="3461529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6781771-0729-3B11-763B-6728DC2350A1}"/>
              </a:ext>
            </a:extLst>
          </p:cNvPr>
          <p:cNvSpPr>
            <a:spLocks noGrp="1"/>
          </p:cNvSpPr>
          <p:nvPr>
            <p:ph type="body" idx="1"/>
          </p:nvPr>
        </p:nvSpPr>
        <p:spPr/>
        <p:txBody>
          <a:bodyPr/>
          <a:lstStyle/>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De vier lessen van </a:t>
            </a:r>
            <a:r>
              <a:rPr lang="nl-NL" b="0" i="0" u="none" strike="noStrike" dirty="0" err="1">
                <a:solidFill>
                  <a:srgbClr val="000000"/>
                </a:solidFill>
                <a:effectLst/>
                <a:latin typeface="Calibri" panose="020F0502020204030204" pitchFamily="34" charset="0"/>
                <a:cs typeface="Calibri" panose="020F0502020204030204" pitchFamily="34" charset="0"/>
              </a:rPr>
              <a:t>Newman</a:t>
            </a: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Geleidelijk =&gt; ruimte in de tijd </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Gemeenschappelijk =&gt; ruimte om je geloofsleven te delen</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Gevarieerd =&gt; ruimte in je verwachtingspatronen</a:t>
            </a:r>
          </a:p>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57200"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Geïnspireerd =&gt; ruimte voor de Geest van God</a:t>
            </a:r>
          </a:p>
          <a:p>
            <a:endParaRPr lang="nl-NL" dirty="0">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7966412C-EF85-DAF9-7159-47EE34D04F11}"/>
              </a:ext>
            </a:extLst>
          </p:cNvPr>
          <p:cNvSpPr>
            <a:spLocks noGrp="1"/>
          </p:cNvSpPr>
          <p:nvPr>
            <p:ph type="title"/>
          </p:nvPr>
        </p:nvSpPr>
        <p:spPr>
          <a:xfrm>
            <a:off x="313200" y="206375"/>
            <a:ext cx="7744800" cy="572700"/>
          </a:xfrm>
        </p:spPr>
        <p:txBody>
          <a:bodyPr/>
          <a:lstStyle/>
          <a:p>
            <a:r>
              <a:rPr lang="nl-NL" dirty="0"/>
              <a:t>Reisgids 2:</a:t>
            </a:r>
            <a:br>
              <a:rPr lang="nl-NL" dirty="0"/>
            </a:br>
            <a:r>
              <a:rPr lang="nl-NL" dirty="0"/>
              <a:t>Vier lessen om geloven eigen te maken</a:t>
            </a:r>
          </a:p>
        </p:txBody>
      </p:sp>
    </p:spTree>
    <p:extLst>
      <p:ext uri="{BB962C8B-B14F-4D97-AF65-F5344CB8AC3E}">
        <p14:creationId xmlns:p14="http://schemas.microsoft.com/office/powerpoint/2010/main" val="2710724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E6781771-0729-3B11-763B-6728DC2350A1}"/>
              </a:ext>
            </a:extLst>
          </p:cNvPr>
          <p:cNvSpPr>
            <a:spLocks noGrp="1"/>
          </p:cNvSpPr>
          <p:nvPr>
            <p:ph type="body" idx="1"/>
          </p:nvPr>
        </p:nvSpPr>
        <p:spPr/>
        <p:txBody>
          <a:bodyPr/>
          <a:lstStyle/>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In de video werden vier lessen genoemd die de schrijver Randy </a:t>
            </a:r>
            <a:r>
              <a:rPr lang="nl-NL" b="0" i="0" u="none" strike="noStrike" dirty="0" err="1">
                <a:solidFill>
                  <a:srgbClr val="000000"/>
                </a:solidFill>
                <a:effectLst/>
                <a:latin typeface="Calibri" panose="020F0502020204030204" pitchFamily="34" charset="0"/>
                <a:cs typeface="Calibri" panose="020F0502020204030204" pitchFamily="34" charset="0"/>
              </a:rPr>
              <a:t>Newman</a:t>
            </a:r>
            <a:r>
              <a:rPr lang="nl-NL" b="0" i="0" u="none" strike="noStrike" dirty="0">
                <a:solidFill>
                  <a:srgbClr val="000000"/>
                </a:solidFill>
                <a:effectLst/>
                <a:latin typeface="Calibri" panose="020F0502020204030204" pitchFamily="34" charset="0"/>
                <a:cs typeface="Calibri" panose="020F0502020204030204" pitchFamily="34" charset="0"/>
              </a:rPr>
              <a:t> heeft geformuleerd op basis van heel veel verhalen van mensen die zijn gaan geloven. Als we naar deze lessen kijken, wat herkennen we hiervan in onze eigen geloofsreis? En wat herkennen we in de geloofsreis van anderen? Welke concrete voorbeelden kunnen we daarbij noemen?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Is er iets wat we missen of niet herkennen in de vier lessen van </a:t>
            </a:r>
            <a:r>
              <a:rPr lang="nl-NL" b="0" i="0" u="none" strike="noStrike" dirty="0" err="1">
                <a:solidFill>
                  <a:srgbClr val="000000"/>
                </a:solidFill>
                <a:effectLst/>
                <a:latin typeface="Calibri" panose="020F0502020204030204" pitchFamily="34" charset="0"/>
                <a:cs typeface="Calibri" panose="020F0502020204030204" pitchFamily="34" charset="0"/>
              </a:rPr>
              <a:t>Newman</a:t>
            </a:r>
            <a:r>
              <a:rPr lang="nl-NL" b="0" i="0" u="none" strike="noStrike" dirty="0">
                <a:solidFill>
                  <a:srgbClr val="000000"/>
                </a:solidFill>
                <a:effectLst/>
                <a:latin typeface="Calibri" panose="020F0502020204030204" pitchFamily="34" charset="0"/>
                <a:cs typeface="Calibri" panose="020F0502020204030204" pitchFamily="34" charset="0"/>
              </a:rPr>
              <a:t>?</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i="0" u="none" strike="noStrike" dirty="0">
                <a:solidFill>
                  <a:srgbClr val="000000"/>
                </a:solidFill>
                <a:effectLst/>
              </a:rPr>
              <a:t>Wat hebben de vier lessen ons te zeggen als we nadenken over een aanpak en aanbod voor mensen in het </a:t>
            </a:r>
            <a:r>
              <a:rPr lang="nl-NL" b="0" i="0" u="none" strike="noStrike">
                <a:solidFill>
                  <a:srgbClr val="000000"/>
                </a:solidFill>
                <a:effectLst/>
              </a:rPr>
              <a:t>proces van geloven verkennen naar  geloven eigen maken? </a:t>
            </a:r>
            <a:endParaRPr lang="nl-NL" b="0">
              <a:solidFill>
                <a:srgbClr val="000000"/>
              </a:solidFill>
            </a:endParaRPr>
          </a:p>
          <a:p>
            <a:pPr>
              <a:lnSpc>
                <a:spcPct val="114999"/>
              </a:lnSpc>
              <a:buAutoNum type="arabicPeriod"/>
            </a:pPr>
            <a:endParaRPr lang="nl-NL" b="0" dirty="0">
              <a:solidFill>
                <a:srgbClr val="000000"/>
              </a:solidFill>
            </a:endParaRPr>
          </a:p>
          <a:p>
            <a:pPr>
              <a:lnSpc>
                <a:spcPct val="114999"/>
              </a:lnSpc>
              <a:spcBef>
                <a:spcPts val="0"/>
              </a:spcBef>
              <a:spcAft>
                <a:spcPts val="0"/>
              </a:spcAft>
              <a:buAutoNum type="arabicPeriod"/>
            </a:pPr>
            <a:r>
              <a:rPr lang="nl-NL" b="0" i="0" u="none" strike="noStrike" dirty="0">
                <a:solidFill>
                  <a:srgbClr val="000000"/>
                </a:solidFill>
                <a:effectLst/>
              </a:rPr>
              <a:t>Als we de vier lessen nog eens langslopen, wat is dan de kracht en wat is de zwakte van onze proefplek? Wat kunnen we beter benutten en wat moeten we versterken?</a:t>
            </a:r>
            <a:endParaRPr lang="nl-NL"/>
          </a:p>
          <a:p>
            <a:endParaRPr lang="nl-NL" dirty="0">
              <a:latin typeface="Calibri" panose="020F0502020204030204" pitchFamily="34" charset="0"/>
              <a:cs typeface="Calibri" panose="020F0502020204030204" pitchFamily="34" charset="0"/>
            </a:endParaRPr>
          </a:p>
        </p:txBody>
      </p:sp>
      <p:sp>
        <p:nvSpPr>
          <p:cNvPr id="4" name="Titel 1">
            <a:extLst>
              <a:ext uri="{FF2B5EF4-FFF2-40B4-BE49-F238E27FC236}">
                <a16:creationId xmlns:a16="http://schemas.microsoft.com/office/drawing/2014/main" id="{7966412C-EF85-DAF9-7159-47EE34D04F11}"/>
              </a:ext>
            </a:extLst>
          </p:cNvPr>
          <p:cNvSpPr>
            <a:spLocks noGrp="1"/>
          </p:cNvSpPr>
          <p:nvPr>
            <p:ph type="title"/>
          </p:nvPr>
        </p:nvSpPr>
        <p:spPr>
          <a:xfrm>
            <a:off x="313200" y="206375"/>
            <a:ext cx="7744800" cy="572700"/>
          </a:xfrm>
        </p:spPr>
        <p:txBody>
          <a:bodyPr/>
          <a:lstStyle/>
          <a:p>
            <a:r>
              <a:rPr lang="nl-NL" dirty="0"/>
              <a:t>Reisgids 2:</a:t>
            </a:r>
            <a:br>
              <a:rPr lang="nl-NL" dirty="0"/>
            </a:br>
            <a:r>
              <a:rPr lang="nl-NL" dirty="0"/>
              <a:t>Vier lessen om geloven eigen te maken</a:t>
            </a:r>
          </a:p>
        </p:txBody>
      </p:sp>
    </p:spTree>
    <p:extLst>
      <p:ext uri="{BB962C8B-B14F-4D97-AF65-F5344CB8AC3E}">
        <p14:creationId xmlns:p14="http://schemas.microsoft.com/office/powerpoint/2010/main" val="929162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B4E703A2-9DA9-29D2-7C58-AC61F4294650}"/>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Ervaringen met geloven proeven en eigen maken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delen met elkaar hoe wij onszelf christelijk geloven eigen hebben gemaakt en hoe we daarin werden ingewijd. Was dat van jongs af aan, met de paplepel of later op een andere manier? Wat waren voor ons belangrijke stappen op weg daarnaartoe (proeven van geloven) en tijdens het proces van inwijding (geloven eigen maken)? </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proberen ons te verplaatsen in iemand die ingewijd wordt in het christelijk geloof. Hoe zou het zijn, als christelijk geloven - na het proeven van de eerste hapjes - naar meer smaakt? Hoe zou je dat ervaren? Wat kom je dan tegen? Wat heb je nodig?</a:t>
            </a:r>
            <a:br>
              <a:rPr lang="nl-NL" b="0" i="0" u="none" strike="noStrike" dirty="0">
                <a:solidFill>
                  <a:srgbClr val="000000"/>
                </a:solidFill>
                <a:effectLst/>
                <a:latin typeface="Calibri" panose="020F0502020204030204" pitchFamily="34" charset="0"/>
                <a:cs typeface="Calibri" panose="020F0502020204030204" pitchFamily="34" charset="0"/>
              </a:rPr>
            </a:b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21479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Ervaringen met geloven proeven en eigen maken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fontAlgn="base">
              <a:buFont typeface="+mj-lt"/>
              <a:buAutoNum type="arabicPeriod" startAt="3"/>
            </a:pPr>
            <a:r>
              <a:rPr lang="nl-NL" b="0" i="0" u="none" strike="noStrike" dirty="0">
                <a:solidFill>
                  <a:srgbClr val="EA8C33"/>
                </a:solidFill>
                <a:effectLst/>
                <a:latin typeface="Calibri" panose="020F0502020204030204" pitchFamily="34" charset="0"/>
                <a:cs typeface="Calibri" panose="020F0502020204030204" pitchFamily="34" charset="0"/>
              </a:rPr>
              <a:t>a. </a:t>
            </a:r>
            <a:r>
              <a:rPr lang="nl-NL" b="0" i="0" u="none" strike="noStrike" dirty="0">
                <a:solidFill>
                  <a:srgbClr val="000000"/>
                </a:solidFill>
                <a:effectLst/>
                <a:latin typeface="Calibri" panose="020F0502020204030204" pitchFamily="34" charset="0"/>
                <a:cs typeface="Calibri" panose="020F0502020204030204" pitchFamily="34" charset="0"/>
              </a:rPr>
              <a:t>Bij het eerste verdiepingsprogramma zijn we bezig geweest met ‘bruggen’ of met ‘kernwoorden’. Hoe is het gegaan met de vervolgafspraken die we daarbij gemaakt hebben? </a:t>
            </a:r>
          </a:p>
          <a:p>
            <a:pPr marL="482600" indent="-342900" fontAlgn="base">
              <a:buFont typeface="+mj-lt"/>
              <a:buAutoNum type="arabicPeriod" startAt="3"/>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596900" lvl="1" indent="0" fontAlgn="base">
              <a:buNone/>
            </a:pPr>
            <a:r>
              <a:rPr lang="nl-NL" b="0" i="0" u="none" strike="noStrike" dirty="0">
                <a:solidFill>
                  <a:srgbClr val="EA8C33"/>
                </a:solidFill>
                <a:effectLst/>
                <a:latin typeface="Calibri" panose="020F0502020204030204" pitchFamily="34" charset="0"/>
                <a:cs typeface="Calibri" panose="020F0502020204030204" pitchFamily="34" charset="0"/>
              </a:rPr>
              <a:t>b. </a:t>
            </a:r>
            <a:r>
              <a:rPr lang="nl-NL" b="0" i="0" u="none" strike="noStrike" dirty="0">
                <a:solidFill>
                  <a:srgbClr val="000000"/>
                </a:solidFill>
                <a:effectLst/>
                <a:latin typeface="Calibri" panose="020F0502020204030204" pitchFamily="34" charset="0"/>
                <a:cs typeface="Calibri" panose="020F0502020204030204" pitchFamily="34" charset="0"/>
              </a:rPr>
              <a:t>[Als we dat programma niet gedaan hebben] Wat zijn onze ervaringen met het bouwen van bruggen tussen gewoon goed contact hebben met mensen en hen laten proeven van geloven? </a:t>
            </a:r>
          </a:p>
          <a:p>
            <a:pPr marL="139700" indent="0" rtl="0">
              <a:spcBef>
                <a:spcPts val="0"/>
              </a:spcBef>
              <a:spcAft>
                <a:spcPts val="0"/>
              </a:spcAft>
              <a:buNone/>
            </a:pPr>
            <a:endParaRPr lang="nl-NL" b="0" i="1"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endParaRPr lang="nl-NL" b="0" i="1" u="none" strike="noStrike" dirty="0">
              <a:solidFill>
                <a:srgbClr val="000000"/>
              </a:solidFill>
              <a:effectLst/>
              <a:latin typeface="Calibri" panose="020F0502020204030204" pitchFamily="34" charset="0"/>
              <a:cs typeface="Calibri" panose="020F0502020204030204" pitchFamily="34" charset="0"/>
            </a:endParaRPr>
          </a:p>
          <a:p>
            <a:pPr marL="139700" indent="0">
              <a:buNone/>
            </a:pPr>
            <a:r>
              <a:rPr lang="nl-NL" i="1" u="none" strike="noStrike" dirty="0">
                <a:solidFill>
                  <a:srgbClr val="000000"/>
                </a:solidFill>
                <a:effectLst/>
              </a:rPr>
              <a:t>Tip: </a:t>
            </a:r>
            <a:r>
              <a:rPr lang="nl-NL" b="0" i="1" u="none" strike="noStrike" dirty="0">
                <a:solidFill>
                  <a:srgbClr val="000000"/>
                </a:solidFill>
                <a:effectLst/>
              </a:rPr>
              <a:t>kies vraag 3a of 3b, de andere </a:t>
            </a:r>
            <a:r>
              <a:rPr lang="nl-NL" b="0" i="1" dirty="0">
                <a:solidFill>
                  <a:srgbClr val="000000"/>
                </a:solidFill>
              </a:rPr>
              <a:t>vraag </a:t>
            </a:r>
            <a:r>
              <a:rPr lang="nl-NL" b="0" i="1" u="none" strike="noStrike" dirty="0">
                <a:solidFill>
                  <a:srgbClr val="000000"/>
                </a:solidFill>
                <a:effectLst/>
              </a:rPr>
              <a:t>kan van de </a:t>
            </a:r>
            <a:r>
              <a:rPr lang="nl-NL" b="0" i="1" dirty="0" err="1">
                <a:solidFill>
                  <a:srgbClr val="000000"/>
                </a:solidFill>
              </a:rPr>
              <a:t>P</a:t>
            </a:r>
            <a:r>
              <a:rPr lang="nl-NL" b="0" i="1" u="none" strike="noStrike" dirty="0" err="1">
                <a:solidFill>
                  <a:srgbClr val="000000"/>
                </a:solidFill>
                <a:effectLst/>
              </a:rPr>
              <a:t>owerpoint</a:t>
            </a:r>
            <a:r>
              <a:rPr lang="nl-NL" b="0" i="1" u="none" strike="noStrike" dirty="0">
                <a:solidFill>
                  <a:srgbClr val="000000"/>
                </a:solidFill>
                <a:effectLst/>
              </a:rPr>
              <a:t> worden verwijderd.</a:t>
            </a:r>
            <a:endParaRPr lang="nl-NL" b="0" dirty="0">
              <a:effectLst/>
            </a:endParaRPr>
          </a:p>
          <a:p>
            <a:pPr marL="139700" indent="0">
              <a:buNone/>
            </a:pPr>
            <a:br>
              <a:rPr lang="nl-NL" dirty="0">
                <a:latin typeface="Calibri" panose="020F0502020204030204" pitchFamily="34" charset="0"/>
                <a:cs typeface="Calibri" panose="020F0502020204030204" pitchFamily="34" charset="0"/>
              </a:rPr>
            </a:b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0806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Van proeflidmaatschap tot echt lid</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Vanuit onze eigen herinnering of vanuit inleving bespreken we de volgende vragen: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742950" lvl="1" indent="-285750" rtl="0" fontAlgn="base">
              <a:spcBef>
                <a:spcPts val="0"/>
              </a:spcBef>
              <a:spcAft>
                <a:spcPts val="0"/>
              </a:spcAft>
              <a:buClr>
                <a:srgbClr val="EA8C33"/>
              </a:buClr>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Hoe kom je tot de stap om van </a:t>
            </a:r>
            <a:r>
              <a:rPr lang="nl-NL" b="0" i="0" u="none" strike="noStrike" dirty="0" err="1">
                <a:solidFill>
                  <a:srgbClr val="000000"/>
                </a:solidFill>
                <a:effectLst/>
                <a:latin typeface="Calibri" panose="020F0502020204030204" pitchFamily="34" charset="0"/>
                <a:cs typeface="Calibri" panose="020F0502020204030204" pitchFamily="34" charset="0"/>
              </a:rPr>
              <a:t>proeflid</a:t>
            </a:r>
            <a:r>
              <a:rPr lang="nl-NL" b="0" i="0" u="none" strike="noStrike" dirty="0">
                <a:solidFill>
                  <a:srgbClr val="000000"/>
                </a:solidFill>
                <a:effectLst/>
                <a:latin typeface="Calibri" panose="020F0502020204030204" pitchFamily="34" charset="0"/>
                <a:cs typeface="Calibri" panose="020F0502020204030204" pitchFamily="34" charset="0"/>
              </a:rPr>
              <a:t> echt lid te worden? Wat draagt er zoal aan bij dat je deze stap wil zetten?</a:t>
            </a:r>
          </a:p>
          <a:p>
            <a:pPr marL="742950" lvl="1" indent="-285750" rtl="0" fontAlgn="base">
              <a:spcBef>
                <a:spcPts val="0"/>
              </a:spcBef>
              <a:spcAft>
                <a:spcPts val="0"/>
              </a:spcAft>
              <a:buClr>
                <a:srgbClr val="EA8C33"/>
              </a:buClr>
              <a:buFont typeface="+mj-lt"/>
              <a:buAutoNum type="alphaL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742950" lvl="1" indent="-285750" rtl="0" fontAlgn="base">
              <a:spcBef>
                <a:spcPts val="0"/>
              </a:spcBef>
              <a:spcAft>
                <a:spcPts val="0"/>
              </a:spcAft>
              <a:buClr>
                <a:srgbClr val="EA8C33"/>
              </a:buClr>
              <a:buFont typeface="+mj-lt"/>
              <a:buAutoNum type="alphaLcPeriod"/>
            </a:pPr>
            <a:r>
              <a:rPr lang="nl-NL" b="0" i="0" u="none" strike="noStrike" dirty="0">
                <a:solidFill>
                  <a:srgbClr val="000000"/>
                </a:solidFill>
                <a:effectLst/>
                <a:latin typeface="Calibri" panose="020F0502020204030204" pitchFamily="34" charset="0"/>
                <a:cs typeface="Calibri" panose="020F0502020204030204" pitchFamily="34" charset="0"/>
              </a:rPr>
              <a:t>Wat kom je tegen als je echt lid wordt van jouw club of vereniging? En wat heb je nodig?</a:t>
            </a:r>
          </a:p>
          <a:p>
            <a:pPr marL="457200" lvl="1" indent="0" rtl="0" fontAlgn="base">
              <a:spcBef>
                <a:spcPts val="0"/>
              </a:spcBef>
              <a:spcAft>
                <a:spcPts val="0"/>
              </a:spcAft>
              <a:buClr>
                <a:srgbClr val="EA8C33"/>
              </a:buClr>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Hoe kunnen we dit toepassen op het proces van ‘geloven verkennen’ naar ‘geloven eigen’ maken? Welke inzichten levert dit op voor hoe we mensen daarin kunnen begeleiden?</a:t>
            </a:r>
          </a:p>
          <a:p>
            <a:pPr marL="139700" indent="0">
              <a:buNone/>
            </a:pPr>
            <a:br>
              <a:rPr lang="nl-NL" dirty="0">
                <a:latin typeface="Calibri" panose="020F0502020204030204" pitchFamily="34" charset="0"/>
                <a:cs typeface="Calibri" panose="020F0502020204030204" pitchFamily="34" charset="0"/>
              </a:rPr>
            </a:b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189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Van geloven verkennen naar geloven eigen maken</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a:xfrm>
            <a:off x="311700" y="1373935"/>
            <a:ext cx="8520600" cy="1090987"/>
          </a:xfrm>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fontAlgn="base">
              <a:buNone/>
            </a:pPr>
            <a:r>
              <a:rPr lang="nl-NL" b="0" dirty="0">
                <a:solidFill>
                  <a:srgbClr val="000000"/>
                </a:solidFill>
              </a:rPr>
              <a:t>Het verhaal uit Handelingen 8:26-39 spelen we uit in verschillende rollen</a:t>
            </a:r>
          </a:p>
          <a:p>
            <a:pPr marL="139700" indent="0">
              <a:lnSpc>
                <a:spcPct val="114999"/>
              </a:lnSpc>
              <a:buNone/>
            </a:pPr>
            <a:r>
              <a:rPr lang="nl-NL" b="0" dirty="0">
                <a:solidFill>
                  <a:srgbClr val="000000"/>
                </a:solidFill>
              </a:rPr>
              <a:t>en daarna bespreken we het per rol </a:t>
            </a:r>
            <a:r>
              <a:rPr lang="nl-NL" sz="1200" b="0" dirty="0">
                <a:solidFill>
                  <a:srgbClr val="000000"/>
                </a:solidFill>
              </a:rPr>
              <a:t>(aan de hand van de volgende dia's)</a:t>
            </a:r>
          </a:p>
        </p:txBody>
      </p:sp>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Van geloven verkennen naar geloven eigen maken</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a:xfrm>
            <a:off x="311700" y="1301676"/>
            <a:ext cx="8520600" cy="2890883"/>
          </a:xfrm>
        </p:spPr>
        <p:txBody>
          <a:bodyPr/>
          <a:lstStyle/>
          <a:p>
            <a:pPr marL="139700" indent="0" fontAlgn="base">
              <a:buNone/>
            </a:pPr>
            <a:r>
              <a:rPr lang="nl-NL" b="0" dirty="0">
                <a:solidFill>
                  <a:srgbClr val="000000"/>
                </a:solidFill>
              </a:rPr>
              <a:t>Degene die de Ethiopiër speelde, vertelt iets over hoe hij het allemaal ervaren heeft. </a:t>
            </a:r>
            <a:endParaRPr lang="nl-NL" dirty="0"/>
          </a:p>
          <a:p>
            <a:pPr marL="139700" indent="0">
              <a:lnSpc>
                <a:spcPct val="114999"/>
              </a:lnSpc>
              <a:buNone/>
            </a:pPr>
            <a:r>
              <a:rPr lang="nl-NL" b="0" dirty="0">
                <a:solidFill>
                  <a:srgbClr val="000000"/>
                </a:solidFill>
              </a:rPr>
              <a:t>Bijvoorbeeld:</a:t>
            </a:r>
            <a:endParaRPr lang="nl-NL" dirty="0"/>
          </a:p>
          <a:p>
            <a:pPr marL="425450" indent="-285750">
              <a:lnSpc>
                <a:spcPct val="114999"/>
              </a:lnSpc>
              <a:buFont typeface="Wingdings"/>
              <a:buChar char="Ø"/>
            </a:pPr>
            <a:r>
              <a:rPr lang="nl-NL" b="0" dirty="0">
                <a:solidFill>
                  <a:srgbClr val="000000"/>
                </a:solidFill>
              </a:rPr>
              <a:t>Wat hem ertoe bracht om geloven te gaan verkennen.</a:t>
            </a:r>
            <a:endParaRPr lang="nl-NL" dirty="0"/>
          </a:p>
          <a:p>
            <a:pPr marL="425450" indent="-285750">
              <a:lnSpc>
                <a:spcPct val="114999"/>
              </a:lnSpc>
              <a:buFont typeface="Wingdings"/>
              <a:buChar char="Ø"/>
            </a:pPr>
            <a:r>
              <a:rPr lang="nl-NL" b="0" dirty="0">
                <a:solidFill>
                  <a:srgbClr val="000000"/>
                </a:solidFill>
              </a:rPr>
              <a:t>Hoe hij zijn zoektocht aanpakte en waarom op die manier.</a:t>
            </a:r>
            <a:endParaRPr lang="nl-NL" dirty="0"/>
          </a:p>
          <a:p>
            <a:pPr marL="425450" indent="-285750">
              <a:lnSpc>
                <a:spcPct val="114999"/>
              </a:lnSpc>
              <a:buFont typeface="Wingdings"/>
              <a:buChar char="Ø"/>
            </a:pPr>
            <a:r>
              <a:rPr lang="nl-NL" b="0" dirty="0">
                <a:solidFill>
                  <a:srgbClr val="000000"/>
                </a:solidFill>
              </a:rPr>
              <a:t>Hoe het was om als ‘zoekende outsider’ in Jeruzalem rond te lopen.</a:t>
            </a:r>
            <a:endParaRPr lang="nl-NL" dirty="0"/>
          </a:p>
          <a:p>
            <a:pPr marL="425450" indent="-285750">
              <a:lnSpc>
                <a:spcPct val="114999"/>
              </a:lnSpc>
              <a:buFont typeface="Wingdings"/>
              <a:buChar char="Ø"/>
            </a:pPr>
            <a:r>
              <a:rPr lang="nl-NL" b="0" dirty="0">
                <a:solidFill>
                  <a:srgbClr val="000000"/>
                </a:solidFill>
              </a:rPr>
              <a:t>Hoe het was om zelf in de Bijbel te gaan zitten lezen.</a:t>
            </a:r>
            <a:endParaRPr lang="nl-NL" dirty="0"/>
          </a:p>
          <a:p>
            <a:pPr marL="425450" indent="-285750">
              <a:lnSpc>
                <a:spcPct val="114999"/>
              </a:lnSpc>
              <a:buFont typeface="Wingdings"/>
              <a:buChar char="Ø"/>
            </a:pPr>
            <a:r>
              <a:rPr lang="nl-NL" b="0" dirty="0">
                <a:solidFill>
                  <a:srgbClr val="000000"/>
                </a:solidFill>
              </a:rPr>
              <a:t>Hoe het was om iemand tegen te komen die daar uitleg bij kon geven.</a:t>
            </a:r>
            <a:endParaRPr lang="nl-NL" dirty="0"/>
          </a:p>
          <a:p>
            <a:pPr marL="425450" indent="-285750">
              <a:lnSpc>
                <a:spcPct val="114999"/>
              </a:lnSpc>
              <a:buFont typeface="Wingdings"/>
              <a:buChar char="Ø"/>
            </a:pPr>
            <a:r>
              <a:rPr lang="nl-NL" b="0" dirty="0">
                <a:solidFill>
                  <a:srgbClr val="000000"/>
                </a:solidFill>
              </a:rPr>
              <a:t>Waarom hij gedoopt wilde worden en hoe hij dat ervaren heeft.</a:t>
            </a:r>
            <a:endParaRPr lang="nl-NL" dirty="0"/>
          </a:p>
          <a:p>
            <a:pPr marL="425450" indent="-285750">
              <a:lnSpc>
                <a:spcPct val="114999"/>
              </a:lnSpc>
              <a:buFont typeface="Wingdings"/>
              <a:buChar char="Ø"/>
            </a:pPr>
            <a:r>
              <a:rPr lang="nl-NL" b="0" dirty="0">
                <a:solidFill>
                  <a:srgbClr val="000000"/>
                </a:solidFill>
              </a:rPr>
              <a:t>Hoe het daarna verder ging.</a:t>
            </a:r>
            <a:endParaRPr lang="nl-NL" dirty="0"/>
          </a:p>
          <a:p>
            <a:pPr marL="139700" indent="0">
              <a:lnSpc>
                <a:spcPct val="114999"/>
              </a:lnSpc>
              <a:buNone/>
            </a:pPr>
            <a:endParaRPr lang="nl-NL" b="0" dirty="0">
              <a:solidFill>
                <a:srgbClr val="000000"/>
              </a:solidFill>
            </a:endParaRPr>
          </a:p>
        </p:txBody>
      </p:sp>
    </p:spTree>
    <p:extLst>
      <p:ext uri="{BB962C8B-B14F-4D97-AF65-F5344CB8AC3E}">
        <p14:creationId xmlns:p14="http://schemas.microsoft.com/office/powerpoint/2010/main" val="4104073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Van geloven verkennen naar geloven eigen maken</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a:xfrm>
            <a:off x="311700" y="1301676"/>
            <a:ext cx="8520600" cy="2890883"/>
          </a:xfrm>
        </p:spPr>
        <p:txBody>
          <a:bodyPr/>
          <a:lstStyle/>
          <a:p>
            <a:pPr marL="139700" indent="0">
              <a:lnSpc>
                <a:spcPct val="114999"/>
              </a:lnSpc>
              <a:buNone/>
            </a:pPr>
            <a:r>
              <a:rPr lang="nl-NL" b="0" dirty="0">
                <a:solidFill>
                  <a:srgbClr val="000000"/>
                </a:solidFill>
              </a:rPr>
              <a:t>Degene die de Filippus speelde, vertelt iets over hoe hij het allemaal ervaren heeft. </a:t>
            </a:r>
            <a:endParaRPr lang="nl-NL" dirty="0"/>
          </a:p>
          <a:p>
            <a:pPr marL="139700" indent="0">
              <a:lnSpc>
                <a:spcPct val="114999"/>
              </a:lnSpc>
              <a:buNone/>
            </a:pPr>
            <a:r>
              <a:rPr lang="nl-NL" b="0" dirty="0">
                <a:solidFill>
                  <a:srgbClr val="000000"/>
                </a:solidFill>
              </a:rPr>
              <a:t>Bijvoorbeeld:</a:t>
            </a:r>
            <a:endParaRPr lang="nl-NL" dirty="0"/>
          </a:p>
          <a:p>
            <a:pPr marL="425450" indent="-285750">
              <a:lnSpc>
                <a:spcPct val="114999"/>
              </a:lnSpc>
              <a:buFont typeface="Wingdings"/>
              <a:buChar char="Ø"/>
            </a:pPr>
            <a:r>
              <a:rPr lang="nl-NL" b="0" dirty="0">
                <a:solidFill>
                  <a:srgbClr val="000000"/>
                </a:solidFill>
              </a:rPr>
              <a:t>Hoe het was om zijn succesvolle bediening in Samaria achter zich te laten en naar een verlaten plek te gaan.</a:t>
            </a:r>
            <a:endParaRPr lang="nl-NL" dirty="0"/>
          </a:p>
          <a:p>
            <a:pPr marL="425450" indent="-285750">
              <a:lnSpc>
                <a:spcPct val="114999"/>
              </a:lnSpc>
              <a:buFont typeface="Wingdings"/>
              <a:buChar char="Ø"/>
            </a:pPr>
            <a:r>
              <a:rPr lang="nl-NL" b="0" dirty="0">
                <a:solidFill>
                  <a:srgbClr val="000000"/>
                </a:solidFill>
              </a:rPr>
              <a:t>Hoe hij eigenlijk wist dat hij dat moest doen.</a:t>
            </a:r>
            <a:endParaRPr lang="nl-NL" dirty="0"/>
          </a:p>
          <a:p>
            <a:pPr marL="425450" indent="-285750">
              <a:lnSpc>
                <a:spcPct val="114999"/>
              </a:lnSpc>
              <a:buFont typeface="Wingdings"/>
              <a:buChar char="Ø"/>
            </a:pPr>
            <a:r>
              <a:rPr lang="nl-NL" b="0" dirty="0">
                <a:solidFill>
                  <a:srgbClr val="000000"/>
                </a:solidFill>
              </a:rPr>
              <a:t>Wat hij dacht toen hij een ‘outsider’ uit zijn heilige boeken hoorde lezen.</a:t>
            </a:r>
            <a:endParaRPr lang="nl-NL" dirty="0"/>
          </a:p>
          <a:p>
            <a:pPr marL="425450" indent="-285750">
              <a:lnSpc>
                <a:spcPct val="114999"/>
              </a:lnSpc>
              <a:buFont typeface="Wingdings"/>
              <a:buChar char="Ø"/>
            </a:pPr>
            <a:r>
              <a:rPr lang="nl-NL" b="0" dirty="0">
                <a:solidFill>
                  <a:srgbClr val="000000"/>
                </a:solidFill>
              </a:rPr>
              <a:t>Hoe het was om bij deze ‘outsider’ in de wagen te gaan zitten.</a:t>
            </a:r>
            <a:endParaRPr lang="nl-NL" dirty="0"/>
          </a:p>
          <a:p>
            <a:pPr marL="425450" indent="-285750">
              <a:lnSpc>
                <a:spcPct val="114999"/>
              </a:lnSpc>
              <a:buFont typeface="Wingdings"/>
              <a:buChar char="Ø"/>
            </a:pPr>
            <a:r>
              <a:rPr lang="nl-NL" b="0" dirty="0">
                <a:solidFill>
                  <a:srgbClr val="000000"/>
                </a:solidFill>
              </a:rPr>
              <a:t>Hoe het was om toelichting te geven bij de gelezen tekst en daarbij over het evangelie van Jezus te vertellen.</a:t>
            </a:r>
            <a:endParaRPr lang="nl-NL" dirty="0"/>
          </a:p>
          <a:p>
            <a:pPr marL="425450" indent="-285750">
              <a:lnSpc>
                <a:spcPct val="114999"/>
              </a:lnSpc>
              <a:buFont typeface="Wingdings"/>
              <a:buChar char="Ø"/>
            </a:pPr>
            <a:r>
              <a:rPr lang="nl-NL" b="0" dirty="0">
                <a:solidFill>
                  <a:srgbClr val="000000"/>
                </a:solidFill>
              </a:rPr>
              <a:t>Hoe het was om al zo snel een doopvraag te krijgen en om daarop in te gaan.</a:t>
            </a:r>
            <a:endParaRPr lang="nl-NL" dirty="0"/>
          </a:p>
          <a:p>
            <a:pPr marL="425450" indent="-285750">
              <a:lnSpc>
                <a:spcPct val="114999"/>
              </a:lnSpc>
              <a:buFont typeface="Wingdings"/>
              <a:buChar char="Ø"/>
            </a:pPr>
            <a:r>
              <a:rPr lang="nl-NL" b="0" dirty="0">
                <a:solidFill>
                  <a:srgbClr val="000000"/>
                </a:solidFill>
              </a:rPr>
              <a:t>Hoe het was om vervolgens weer ergens anders heen gestuurd te worden.</a:t>
            </a:r>
            <a:endParaRPr lang="nl-NL" dirty="0"/>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p:txBody>
      </p:sp>
    </p:spTree>
    <p:extLst>
      <p:ext uri="{BB962C8B-B14F-4D97-AF65-F5344CB8AC3E}">
        <p14:creationId xmlns:p14="http://schemas.microsoft.com/office/powerpoint/2010/main" val="291608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Van geloven verkennen naar geloven eigen maken</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a:xfrm>
            <a:off x="311700" y="1288539"/>
            <a:ext cx="8520600" cy="2904020"/>
          </a:xfrm>
        </p:spPr>
        <p:txBody>
          <a:bodyPr/>
          <a:lstStyle/>
          <a:p>
            <a:pPr marL="139700" indent="0">
              <a:lnSpc>
                <a:spcPct val="114999"/>
              </a:lnSpc>
              <a:buNone/>
            </a:pPr>
            <a:endParaRPr lang="nl-NL" b="0" dirty="0">
              <a:solidFill>
                <a:srgbClr val="000000"/>
              </a:solidFill>
              <a:cs typeface="Arial"/>
            </a:endParaRPr>
          </a:p>
          <a:p>
            <a:pPr marL="0" indent="0">
              <a:lnSpc>
                <a:spcPct val="114999"/>
              </a:lnSpc>
              <a:buNone/>
            </a:pPr>
            <a:r>
              <a:rPr lang="nl-NL" b="0" dirty="0">
                <a:solidFill>
                  <a:srgbClr val="000000"/>
                </a:solidFill>
              </a:rPr>
              <a:t>Degene die de verteller speelde, vertelt iets over wat hem is opgevallen </a:t>
            </a:r>
            <a:endParaRPr lang="nl-NL" b="0" dirty="0">
              <a:solidFill>
                <a:srgbClr val="000000"/>
              </a:solidFill>
              <a:cs typeface="Arial"/>
            </a:endParaRPr>
          </a:p>
          <a:p>
            <a:pPr marL="0" indent="0">
              <a:lnSpc>
                <a:spcPct val="114999"/>
              </a:lnSpc>
              <a:buNone/>
            </a:pPr>
            <a:endParaRPr lang="nl-NL" b="0" dirty="0">
              <a:solidFill>
                <a:srgbClr val="000000"/>
              </a:solidFill>
            </a:endParaRPr>
          </a:p>
          <a:p>
            <a:pPr marL="0" indent="0">
              <a:lnSpc>
                <a:spcPct val="114999"/>
              </a:lnSpc>
              <a:buNone/>
            </a:pPr>
            <a:r>
              <a:rPr lang="nl-NL" b="0" dirty="0">
                <a:solidFill>
                  <a:srgbClr val="000000"/>
                </a:solidFill>
                <a:cs typeface="Arial"/>
              </a:rPr>
              <a:t>Als team reflecteren we ten slotte samen nog even op wat we gehoord hebben </a:t>
            </a:r>
            <a:endParaRPr lang="nl-NL" dirty="0"/>
          </a:p>
          <a:p>
            <a:pPr marL="0" indent="0">
              <a:lnSpc>
                <a:spcPct val="114999"/>
              </a:lnSpc>
              <a:buNone/>
            </a:pPr>
            <a:r>
              <a:rPr lang="nl-NL" b="0" dirty="0">
                <a:solidFill>
                  <a:srgbClr val="000000"/>
                </a:solidFill>
                <a:cs typeface="Arial"/>
              </a:rPr>
              <a:t>en we verbinden dit met eigen ervaringen rond onze proefplek.</a:t>
            </a:r>
            <a:endParaRPr lang="nl-NL" dirty="0"/>
          </a:p>
          <a:p>
            <a:pPr marL="139700" indent="0">
              <a:lnSpc>
                <a:spcPct val="114999"/>
              </a:lnSpc>
              <a:buNone/>
            </a:pPr>
            <a:endParaRPr lang="nl-NL" b="0" dirty="0">
              <a:solidFill>
                <a:srgbClr val="000000"/>
              </a:solidFill>
            </a:endParaRPr>
          </a:p>
          <a:p>
            <a:pPr marL="139700" indent="0">
              <a:lnSpc>
                <a:spcPct val="114999"/>
              </a:lnSpc>
              <a:buNone/>
            </a:pPr>
            <a:endParaRPr lang="nl-NL" b="0" dirty="0">
              <a:solidFill>
                <a:srgbClr val="000000"/>
              </a:solidFill>
            </a:endParaRPr>
          </a:p>
        </p:txBody>
      </p:sp>
    </p:spTree>
    <p:extLst>
      <p:ext uri="{BB962C8B-B14F-4D97-AF65-F5344CB8AC3E}">
        <p14:creationId xmlns:p14="http://schemas.microsoft.com/office/powerpoint/2010/main" val="4225704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Christelijk geloofsleven als andere levensweg</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zegt deze tekst over het alledaagse geloofsleven van christenen in de vroege kerk? Wat spreekt ons aan en wat vinden we niet of minder aantrekkelijk?</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zegt deze tekst ons als we dit naast het alledaagse leven van ons als christenen in de 21ste eeuw leggen? Hoe staan wij bekend bij mensen in onze omgeving?</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schuurt in deze tekst ten aanzien van hoe wij zelf in het leven staan en ten aanzien van wat wij willen uitdragen als mensen bij ons ‘geloofsleven ontdekken’?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kunnen we leren van deze tekst voor als we mensen begeleiden die zich geloven eigen willen maken?</a:t>
            </a:r>
          </a:p>
        </p:txBody>
      </p:sp>
    </p:spTree>
    <p:extLst>
      <p:ext uri="{BB962C8B-B14F-4D97-AF65-F5344CB8AC3E}">
        <p14:creationId xmlns:p14="http://schemas.microsoft.com/office/powerpoint/2010/main" val="2795944745"/>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Props1.xml><?xml version="1.0" encoding="utf-8"?>
<ds:datastoreItem xmlns:ds="http://schemas.openxmlformats.org/officeDocument/2006/customXml" ds:itemID="{ACD26083-410B-4A3F-BAD7-F09307136B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C329B0-CF6A-4EE6-8AD8-BB18101927C6}">
  <ds:schemaRefs>
    <ds:schemaRef ds:uri="http://schemas.microsoft.com/sharepoint/v3/contenttype/forms"/>
  </ds:schemaRefs>
</ds:datastoreItem>
</file>

<file path=customXml/itemProps3.xml><?xml version="1.0" encoding="utf-8"?>
<ds:datastoreItem xmlns:ds="http://schemas.openxmlformats.org/officeDocument/2006/customXml" ds:itemID="{A91D5F10-1989-4692-B297-D8CB02EFE63B}">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docProps/app.xml><?xml version="1.0" encoding="utf-8"?>
<Properties xmlns="http://schemas.openxmlformats.org/officeDocument/2006/extended-properties" xmlns:vt="http://schemas.openxmlformats.org/officeDocument/2006/docPropsVTypes">
  <TotalTime>1230</TotalTime>
  <Words>922</Words>
  <Application>Microsoft Office PowerPoint</Application>
  <PresentationFormat>Diavoorstelling (16:9)</PresentationFormat>
  <Paragraphs>77</Paragraphs>
  <Slides>14</Slides>
  <Notes>0</Notes>
  <HiddenSlides>0</HiddenSlides>
  <MMClips>1</MMClips>
  <ScaleCrop>false</ScaleCrop>
  <HeadingPairs>
    <vt:vector size="4" baseType="variant">
      <vt:variant>
        <vt:lpstr>Thema</vt:lpstr>
      </vt:variant>
      <vt:variant>
        <vt:i4>1</vt:i4>
      </vt:variant>
      <vt:variant>
        <vt:lpstr>Diatitels</vt:lpstr>
      </vt:variant>
      <vt:variant>
        <vt:i4>14</vt:i4>
      </vt:variant>
    </vt:vector>
  </HeadingPairs>
  <TitlesOfParts>
    <vt:vector size="15" baseType="lpstr">
      <vt:lpstr>Hoofdthema - Leren Pionieren</vt:lpstr>
      <vt:lpstr>Geloofsleven ontdekken</vt:lpstr>
      <vt:lpstr>Oriëntatie 1:  Ervaringen met geloven proeven en eigen maken</vt:lpstr>
      <vt:lpstr>Oriëntatie 1:  Ervaringen met geloven proeven en eigen maken</vt:lpstr>
      <vt:lpstr>Oriëntatie 2:  Van proeflidmaatschap tot echt lid</vt:lpstr>
      <vt:lpstr>Kompas 1: Van geloven verkennen naar geloven eigen maken</vt:lpstr>
      <vt:lpstr>Kompas 1: Van geloven verkennen naar geloven eigen maken</vt:lpstr>
      <vt:lpstr>Kompas 1: Van geloven verkennen naar geloven eigen maken</vt:lpstr>
      <vt:lpstr>Kompas 1: Van geloven verkennen naar geloven eigen maken</vt:lpstr>
      <vt:lpstr>Kompas 2: Christelijk geloofsleven als andere levensweg</vt:lpstr>
      <vt:lpstr>Reisgidsvideo Geloofsleven ontdekken</vt:lpstr>
      <vt:lpstr>Reisgids 1: Aanpak en aanbod voor wie geloven eigen willen maken</vt:lpstr>
      <vt:lpstr>Reisgids 2: Vier lessen om geloven eigen te maken</vt:lpstr>
      <vt:lpstr>Reisgids 2: Vier lessen om geloven eigen te maken</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169</cp:revision>
  <dcterms:modified xsi:type="dcterms:W3CDTF">2024-11-22T13:39:10Z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