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
  </p:notesMasterIdLst>
  <p:sldIdLst>
    <p:sldId id="256" r:id="rId5"/>
    <p:sldId id="258" r:id="rId6"/>
    <p:sldId id="271" r:id="rId7"/>
    <p:sldId id="261" r:id="rId8"/>
    <p:sldId id="269" r:id="rId9"/>
    <p:sldId id="262" r:id="rId10"/>
    <p:sldId id="263" r:id="rId11"/>
    <p:sldId id="270" r:id="rId12"/>
    <p:sldId id="266"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5"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E1B8F3-33E5-FAA9-0DF3-496BA279B26F}" v="2" dt="2024-12-06T10:59:03.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customschemas.google.com/relationships/presentationmetadata" Target="metadata"/><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7.png"/><Relationship Id="rId4" Type="http://schemas.openxmlformats.org/officeDocument/2006/relationships/image" Target="../media/image34.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9.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7.png"/><Relationship Id="rId4" Type="http://schemas.openxmlformats.org/officeDocument/2006/relationships/image" Target="../media/image36.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7.png"/><Relationship Id="rId4" Type="http://schemas.openxmlformats.org/officeDocument/2006/relationships/image" Target="../media/image3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Bedankt voor uw deelname aan deze leermodule</a:t>
            </a:r>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a:t>Namens al onze partners!</a:t>
            </a:r>
            <a:endParaRPr/>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Introductie online leeromgeving Leren Pionieren</a:t>
            </a:r>
            <a:br>
              <a:rPr lang="nl-NL" b="0" i="0">
                <a:solidFill>
                  <a:srgbClr val="606060"/>
                </a:solidFill>
                <a:effectLst/>
                <a:latin typeface="Roboto" panose="02000000000000000000" pitchFamily="2" charset="0"/>
              </a:rPr>
            </a:br>
            <a:br>
              <a:rPr lang="nl-NL" b="0" i="0">
                <a:solidFill>
                  <a:srgbClr val="606060"/>
                </a:solidFill>
                <a:effectLst/>
                <a:latin typeface="Roboto" panose="02000000000000000000" pitchFamily="2" charset="0"/>
              </a:rPr>
            </a:br>
            <a:endParaRPr/>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Reisgids video module 1</a:t>
            </a:r>
            <a:br>
              <a:rPr lang="nl-NL" b="1">
                <a:effectLst/>
                <a:latin typeface="Roboto" panose="02000000000000000000" pitchFamily="2" charset="0"/>
              </a:rPr>
            </a:br>
            <a:r>
              <a:rPr lang="nl-NL" b="1">
                <a:effectLst/>
                <a:latin typeface="Roboto" panose="02000000000000000000" pitchFamily="2" charset="0"/>
              </a:rPr>
              <a:t>Viervoudig luisteren</a:t>
            </a:r>
            <a:br>
              <a:rPr lang="nl-NL" b="0" i="0">
                <a:solidFill>
                  <a:srgbClr val="606060"/>
                </a:solidFill>
                <a:effectLst/>
                <a:latin typeface="Roboto" panose="02000000000000000000" pitchFamily="2" charset="0"/>
              </a:rPr>
            </a:br>
            <a:endParaRPr/>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Oriëntatievideo module 2</a:t>
            </a:r>
            <a:br>
              <a:rPr lang="nl-NL" b="1">
                <a:effectLst/>
                <a:latin typeface="Roboto" panose="02000000000000000000" pitchFamily="2" charset="0"/>
              </a:rPr>
            </a:br>
            <a:r>
              <a:rPr lang="nl-NL" b="1">
                <a:effectLst/>
                <a:latin typeface="Roboto" panose="02000000000000000000" pitchFamily="2" charset="0"/>
              </a:rPr>
              <a:t>Liefhebben en dienen</a:t>
            </a:r>
            <a:br>
              <a:rPr lang="nl-NL" b="0" i="0">
                <a:solidFill>
                  <a:srgbClr val="606060"/>
                </a:solidFill>
                <a:effectLst/>
                <a:latin typeface="Roboto" panose="02000000000000000000" pitchFamily="2" charset="0"/>
              </a:rPr>
            </a:br>
            <a:endParaRPr lang="nl-NL"/>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Reisgids video module 2</a:t>
            </a:r>
            <a:br>
              <a:rPr lang="nl-NL" b="1">
                <a:effectLst/>
                <a:latin typeface="Roboto" panose="02000000000000000000" pitchFamily="2" charset="0"/>
              </a:rPr>
            </a:br>
            <a:r>
              <a:rPr lang="nl-NL" b="1">
                <a:effectLst/>
                <a:latin typeface="Roboto" panose="02000000000000000000" pitchFamily="2" charset="0"/>
              </a:rPr>
              <a:t>Liefhebben en dienen (1e video)</a:t>
            </a:r>
            <a:br>
              <a:rPr lang="nl-NL" b="1">
                <a:effectLst/>
                <a:latin typeface="Roboto" panose="02000000000000000000" pitchFamily="2" charset="0"/>
              </a:rPr>
            </a:br>
            <a:br>
              <a:rPr lang="nl-NL" b="0" i="0">
                <a:solidFill>
                  <a:srgbClr val="606060"/>
                </a:solidFill>
                <a:effectLst/>
                <a:latin typeface="Roboto" panose="02000000000000000000" pitchFamily="2" charset="0"/>
              </a:rPr>
            </a:br>
            <a:br>
              <a:rPr lang="nl-NL" b="0" i="0">
                <a:solidFill>
                  <a:srgbClr val="606060"/>
                </a:solidFill>
                <a:effectLst/>
                <a:latin typeface="Roboto" panose="02000000000000000000" pitchFamily="2" charset="0"/>
              </a:rPr>
            </a:br>
            <a:endParaRPr/>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a:effectLst/>
                <a:latin typeface="Roboto" panose="02000000000000000000" pitchFamily="2" charset="0"/>
              </a:rPr>
              <a:t>Reisgids video module 2</a:t>
            </a:r>
            <a:br>
              <a:rPr lang="nl-NL" b="1">
                <a:effectLst/>
                <a:latin typeface="Roboto" panose="02000000000000000000" pitchFamily="2" charset="0"/>
              </a:rPr>
            </a:br>
            <a:r>
              <a:rPr lang="nl-NL" b="1">
                <a:effectLst/>
                <a:latin typeface="Roboto" panose="02000000000000000000" pitchFamily="2" charset="0"/>
              </a:rPr>
              <a:t>Liefhebben en dienen (2e video)</a:t>
            </a:r>
            <a:br>
              <a:rPr lang="nl-NL" b="1">
                <a:effectLst/>
                <a:latin typeface="Roboto" panose="02000000000000000000" pitchFamily="2" charset="0"/>
              </a:rPr>
            </a:br>
            <a:br>
              <a:rPr lang="nl-NL" b="0" i="0">
                <a:solidFill>
                  <a:srgbClr val="606060"/>
                </a:solidFill>
                <a:effectLst/>
                <a:latin typeface="Roboto" panose="02000000000000000000" pitchFamily="2" charset="0"/>
              </a:rPr>
            </a:br>
            <a:br>
              <a:rPr lang="nl-NL" b="0" i="0">
                <a:solidFill>
                  <a:srgbClr val="606060"/>
                </a:solidFill>
                <a:effectLst/>
                <a:latin typeface="Roboto" panose="02000000000000000000" pitchFamily="2" charset="0"/>
              </a:rPr>
            </a:br>
            <a:endParaRPr/>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3</a:t>
            </a:r>
            <a:br>
              <a:rPr lang="nl-NL"/>
            </a:br>
            <a:r>
              <a:rPr lang="nl-NL"/>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3</a:t>
            </a:r>
            <a:br>
              <a:rPr lang="nl-NL"/>
            </a:br>
            <a:r>
              <a:rPr lang="nl-NL"/>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3</a:t>
            </a:r>
            <a:br>
              <a:rPr lang="nl-NL"/>
            </a:br>
            <a:r>
              <a:rPr lang="nl-NL"/>
              <a:t>Community opbouwen (2e video)</a:t>
            </a:r>
            <a:endParaRPr/>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4</a:t>
            </a:r>
            <a:br>
              <a:rPr lang="nl-NL"/>
            </a:br>
            <a:r>
              <a:rPr lang="nl-NL"/>
              <a:t>Geloofsleven ontdekken</a:t>
            </a:r>
            <a:endParaRPr/>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4</a:t>
            </a:r>
            <a:br>
              <a:rPr lang="nl-NL"/>
            </a:br>
            <a:r>
              <a:rPr lang="nl-NL"/>
              <a:t>Geloofsleven ontdekken</a:t>
            </a:r>
            <a:endParaRPr/>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5</a:t>
            </a:r>
            <a:br>
              <a:rPr lang="nl-NL"/>
            </a:br>
            <a:r>
              <a:rPr lang="nl-NL"/>
              <a:t>Kerk-zijn vormgeven</a:t>
            </a:r>
            <a:endParaRPr/>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5</a:t>
            </a:r>
            <a:br>
              <a:rPr lang="nl-NL"/>
            </a:br>
            <a:r>
              <a:rPr lang="nl-NL"/>
              <a:t>Kerk-zijn vormgeven</a:t>
            </a:r>
            <a:endParaRPr/>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6</a:t>
            </a:r>
            <a:br>
              <a:rPr lang="nl-NL"/>
            </a:br>
            <a:r>
              <a:rPr lang="nl-NL"/>
              <a:t>Doorgaan en delen</a:t>
            </a:r>
            <a:endParaRPr/>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6</a:t>
            </a:r>
            <a:br>
              <a:rPr lang="nl-NL"/>
            </a:br>
            <a:r>
              <a:rPr lang="nl-NL"/>
              <a:t>Doorgaan en delen (1e video)</a:t>
            </a:r>
            <a:endParaRPr/>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6</a:t>
            </a:r>
            <a:br>
              <a:rPr lang="nl-NL"/>
            </a:br>
            <a:r>
              <a:rPr lang="nl-NL"/>
              <a:t>Doorgaan en delen (2e video)</a:t>
            </a:r>
            <a:endParaRPr/>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6</a:t>
            </a:r>
            <a:br>
              <a:rPr lang="nl-NL"/>
            </a:br>
            <a:r>
              <a:rPr lang="nl-NL"/>
              <a:t>Doorgaan en delen (3e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Oriëntatievideo module 11</a:t>
            </a:r>
            <a:br>
              <a:rPr lang="nl-NL"/>
            </a:br>
            <a:r>
              <a:rPr lang="nl-NL"/>
              <a:t>Sterke samenwerking</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11</a:t>
            </a:r>
            <a:br>
              <a:rPr lang="nl-NL"/>
            </a:br>
            <a:r>
              <a:rPr lang="nl-NL"/>
              <a:t>Sterkte samenwerking</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12</a:t>
            </a:r>
            <a:br>
              <a:rPr lang="nl-NL"/>
            </a:br>
            <a:r>
              <a:rPr lang="nl-NL"/>
              <a:t>Financiële duurzaamheid (2e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12</a:t>
            </a:r>
            <a:br>
              <a:rPr lang="nl-NL"/>
            </a:br>
            <a:r>
              <a:rPr lang="nl-NL"/>
              <a:t>Financiële duurzaamheid (1e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a:t>Reisgids video module 12</a:t>
            </a:r>
            <a:br>
              <a:rPr lang="nl-NL"/>
            </a:br>
            <a:r>
              <a:rPr lang="nl-NL"/>
              <a:t>Financiële duurzaamheid (2e video)</a:t>
            </a:r>
            <a:endParaRPr/>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9" name="Google Shape;9;p2" descr="Afbeelding met transport, verven, kunst&#10;&#10;Automatisch gegenereerde beschrijving"/>
          <p:cNvPicPr preferRelativeResize="0"/>
          <p:nvPr/>
        </p:nvPicPr>
        <p:blipFill rotWithShape="1">
          <a:blip r:embed="rId42">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4" r:id="rId21"/>
    <p:sldLayoutId id="2147483695" r:id="rId22"/>
    <p:sldLayoutId id="2147483676" r:id="rId23"/>
    <p:sldLayoutId id="2147483696"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99" r:id="rId36"/>
    <p:sldLayoutId id="2147483697" r:id="rId37"/>
    <p:sldLayoutId id="2147483702" r:id="rId38"/>
    <p:sldLayoutId id="2147483700" r:id="rId39"/>
    <p:sldLayoutId id="214748370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Mp0Ggq9kOPE" TargetMode="External"/><Relationship Id="rId2" Type="http://schemas.openxmlformats.org/officeDocument/2006/relationships/slideLayout" Target="../slideLayouts/slideLayout21.xml"/><Relationship Id="rId1" Type="http://schemas.openxmlformats.org/officeDocument/2006/relationships/video" Target="https://www.youtube.com/embed/Mp0Ggq9kOPE?feature=oembed" TargetMode="External"/><Relationship Id="rId5" Type="http://schemas.openxmlformats.org/officeDocument/2006/relationships/image" Target="../media/image39.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p:txBody>
          <a:bodyPr anchor="t"/>
          <a:lstStyle/>
          <a:p>
            <a:pPr algn="l"/>
            <a:r>
              <a:rPr lang="nl-NL"/>
              <a:t>Viervoudig</a:t>
            </a:r>
            <a:br>
              <a:rPr lang="nl-NL"/>
            </a:br>
            <a:r>
              <a:rPr lang="nl-NL"/>
              <a:t>luisteren</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804985" cy="1298194"/>
          </a:xfrm>
        </p:spPr>
        <p:txBody>
          <a:bodyPr/>
          <a:lstStyle/>
          <a:p>
            <a:pPr algn="l" rtl="0">
              <a:spcBef>
                <a:spcPts val="0"/>
              </a:spcBef>
              <a:spcAft>
                <a:spcPts val="0"/>
              </a:spcAft>
            </a:pPr>
            <a:r>
              <a:rPr lang="nl-NL" sz="1800" i="0" u="none" strike="noStrike">
                <a:solidFill>
                  <a:srgbClr val="000000"/>
                </a:solidFill>
                <a:effectLst/>
                <a:latin typeface="Arial" panose="020B0604020202020204" pitchFamily="34" charset="0"/>
              </a:rPr>
              <a:t>Welkom bij het</a:t>
            </a:r>
          </a:p>
          <a:p>
            <a:pPr algn="l" rtl="0">
              <a:spcBef>
                <a:spcPts val="0"/>
              </a:spcBef>
              <a:spcAft>
                <a:spcPts val="0"/>
              </a:spcAft>
            </a:pPr>
            <a:r>
              <a:rPr lang="nl-NL" sz="1800">
                <a:solidFill>
                  <a:srgbClr val="000000"/>
                </a:solidFill>
                <a:latin typeface="Arial" panose="020B0604020202020204" pitchFamily="34" charset="0"/>
              </a:rPr>
              <a:t>v</a:t>
            </a:r>
            <a:r>
              <a:rPr lang="nl-NL" sz="1800" i="0" u="none" strike="noStrike">
                <a:solidFill>
                  <a:srgbClr val="000000"/>
                </a:solidFill>
                <a:effectLst/>
                <a:latin typeface="Arial" panose="020B0604020202020204" pitchFamily="34" charset="0"/>
              </a:rPr>
              <a:t>erdiepingsprogramma</a:t>
            </a:r>
            <a:endParaRPr lang="nl-NL" sz="1800">
              <a:solidFill>
                <a:srgbClr val="000000"/>
              </a:solidFill>
              <a:latin typeface="Arial" panose="020B0604020202020204" pitchFamily="34" charset="0"/>
            </a:endParaRPr>
          </a:p>
          <a:p>
            <a:pPr algn="l"/>
            <a:r>
              <a:rPr lang="nl-NL" sz="1800" i="0" u="none" strike="noStrike">
                <a:solidFill>
                  <a:srgbClr val="000000"/>
                </a:solidFill>
                <a:effectLst/>
                <a:latin typeface="Arial"/>
              </a:rPr>
              <a:t>Viervoudig luisteren: </a:t>
            </a:r>
            <a:endParaRPr lang="nl-NL">
              <a:solidFill>
                <a:srgbClr val="000000"/>
              </a:solidFill>
              <a:latin typeface="Arial"/>
            </a:endParaRPr>
          </a:p>
          <a:p>
            <a:pPr algn="l">
              <a:spcBef>
                <a:spcPts val="0"/>
              </a:spcBef>
              <a:spcAft>
                <a:spcPts val="0"/>
              </a:spcAft>
            </a:pPr>
            <a:r>
              <a:rPr lang="nl-NL" sz="1800" i="0" u="none" strike="noStrike">
                <a:solidFill>
                  <a:srgbClr val="000000"/>
                </a:solidFill>
                <a:effectLst/>
                <a:latin typeface="Arial"/>
              </a:rPr>
              <a:t>door Bijbel en Gebed</a:t>
            </a:r>
            <a:endParaRPr lang="nl-NL">
              <a:effectLst/>
              <a:latin typeface="Arial"/>
            </a:endParaRPr>
          </a:p>
          <a:p>
            <a:pPr algn="l"/>
            <a:br>
              <a:rPr lang="nl-NL"/>
            </a:br>
            <a:endParaRPr lang="nl-NL"/>
          </a:p>
        </p:txBody>
      </p:sp>
    </p:spTree>
    <p:extLst>
      <p:ext uri="{BB962C8B-B14F-4D97-AF65-F5344CB8AC3E}">
        <p14:creationId xmlns:p14="http://schemas.microsoft.com/office/powerpoint/2010/main" val="427455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a:t>Oriëntatie 1: </a:t>
            </a:r>
            <a:br>
              <a:rPr lang="nl-NL"/>
            </a:br>
            <a:r>
              <a:rPr lang="nl-NL"/>
              <a:t>Vormen van bijbelgebruik en gebed</a:t>
            </a:r>
          </a:p>
        </p:txBody>
      </p:sp>
      <p:sp>
        <p:nvSpPr>
          <p:cNvPr id="3" name="Tijdelijke aanduiding voor tekst 2">
            <a:extLst>
              <a:ext uri="{FF2B5EF4-FFF2-40B4-BE49-F238E27FC236}">
                <a16:creationId xmlns:a16="http://schemas.microsoft.com/office/drawing/2014/main" id="{73F2F419-A881-A6EE-ADE9-4BF2EB5566AB}"/>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Arial" panose="020B0604020202020204" pitchFamily="34" charset="0"/>
              <a:buChar char="•"/>
            </a:pPr>
            <a:r>
              <a:rPr lang="nl-NL" b="0" i="0" u="none" strike="noStrike">
                <a:solidFill>
                  <a:srgbClr val="000000"/>
                </a:solidFill>
                <a:effectLst/>
                <a:latin typeface="Calibri" panose="020F0502020204030204" pitchFamily="34" charset="0"/>
                <a:cs typeface="Calibri" panose="020F0502020204030204" pitchFamily="34" charset="0"/>
              </a:rPr>
              <a:t>Kruis voor jezelf aan met welke vormen je ervaring hebt. </a:t>
            </a:r>
          </a:p>
          <a:p>
            <a:pPr rtl="0" fontAlgn="base">
              <a:spcBef>
                <a:spcPts val="0"/>
              </a:spcBef>
              <a:spcAft>
                <a:spcPts val="0"/>
              </a:spcAft>
              <a:buFont typeface="Arial" panose="020B0604020202020204" pitchFamily="34" charset="0"/>
              <a:buChar char="•"/>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Arial" panose="020B0604020202020204" pitchFamily="34" charset="0"/>
              <a:buChar char="•"/>
            </a:pPr>
            <a:r>
              <a:rPr lang="nl-NL" b="0" i="0" u="none" strike="noStrike">
                <a:solidFill>
                  <a:srgbClr val="000000"/>
                </a:solidFill>
                <a:effectLst/>
                <a:latin typeface="Calibri" panose="020F0502020204030204" pitchFamily="34" charset="0"/>
                <a:cs typeface="Calibri" panose="020F0502020204030204" pitchFamily="34" charset="0"/>
              </a:rPr>
              <a:t>Zet een uitroepteken bij een vorm waar je nieuwsgierig naar bent. </a:t>
            </a:r>
          </a:p>
          <a:p>
            <a:pPr rtl="0" fontAlgn="base">
              <a:spcBef>
                <a:spcPts val="0"/>
              </a:spcBef>
              <a:spcAft>
                <a:spcPts val="0"/>
              </a:spcAft>
              <a:buFont typeface="Arial" panose="020B0604020202020204" pitchFamily="34" charset="0"/>
              <a:buChar char="•"/>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Arial" panose="020B0604020202020204" pitchFamily="34" charset="0"/>
              <a:buChar char="•"/>
            </a:pPr>
            <a:r>
              <a:rPr lang="nl-NL" b="0" i="0" u="none" strike="noStrike">
                <a:solidFill>
                  <a:srgbClr val="000000"/>
                </a:solidFill>
                <a:effectLst/>
                <a:latin typeface="Calibri" panose="020F0502020204030204" pitchFamily="34" charset="0"/>
                <a:cs typeface="Calibri" panose="020F0502020204030204" pitchFamily="34" charset="0"/>
              </a:rPr>
              <a:t>Vul het overzicht aan met vormen waar je zelf ervaring mee hebt. </a:t>
            </a:r>
          </a:p>
        </p:txBody>
      </p:sp>
    </p:spTree>
    <p:extLst>
      <p:ext uri="{BB962C8B-B14F-4D97-AF65-F5344CB8AC3E}">
        <p14:creationId xmlns:p14="http://schemas.microsoft.com/office/powerpoint/2010/main" val="120698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a:t>Oriëntatie 1: </a:t>
            </a:r>
            <a:br>
              <a:rPr lang="nl-NL"/>
            </a:br>
            <a:r>
              <a:rPr lang="nl-NL"/>
              <a:t>Vormen van bijbelgebruik en gebed</a:t>
            </a:r>
          </a:p>
        </p:txBody>
      </p:sp>
      <p:sp>
        <p:nvSpPr>
          <p:cNvPr id="3" name="Tijdelijke aanduiding voor tekst 2">
            <a:extLst>
              <a:ext uri="{FF2B5EF4-FFF2-40B4-BE49-F238E27FC236}">
                <a16:creationId xmlns:a16="http://schemas.microsoft.com/office/drawing/2014/main" id="{73F2F419-A881-A6EE-ADE9-4BF2EB5566AB}"/>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Arial" panose="020B0604020202020204" pitchFamily="34" charset="0"/>
              <a:buChar char="•"/>
            </a:pPr>
            <a:r>
              <a:rPr lang="nl-NL" b="0" i="0" u="none" strike="noStrike">
                <a:solidFill>
                  <a:srgbClr val="000000"/>
                </a:solidFill>
                <a:effectLst/>
                <a:latin typeface="Calibri" panose="020F0502020204030204" pitchFamily="34" charset="0"/>
                <a:cs typeface="Calibri" panose="020F0502020204030204" pitchFamily="34" charset="0"/>
              </a:rPr>
              <a:t>Kruis voor jezelf aan met welke vormen je ervaring hebt. </a:t>
            </a:r>
          </a:p>
          <a:p>
            <a:pPr rtl="0" fontAlgn="base">
              <a:spcBef>
                <a:spcPts val="0"/>
              </a:spcBef>
              <a:spcAft>
                <a:spcPts val="0"/>
              </a:spcAft>
              <a:buFont typeface="Arial" panose="020B0604020202020204" pitchFamily="34" charset="0"/>
              <a:buChar char="•"/>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Arial" panose="020B0604020202020204" pitchFamily="34" charset="0"/>
              <a:buChar char="•"/>
            </a:pPr>
            <a:r>
              <a:rPr lang="nl-NL" b="0" i="0" u="none" strike="noStrike">
                <a:solidFill>
                  <a:srgbClr val="000000"/>
                </a:solidFill>
                <a:effectLst/>
                <a:latin typeface="Calibri" panose="020F0502020204030204" pitchFamily="34" charset="0"/>
                <a:cs typeface="Calibri" panose="020F0502020204030204" pitchFamily="34" charset="0"/>
              </a:rPr>
              <a:t>Zet een uitroepteken bij een vorm waar je nieuwsgierig naar bent. </a:t>
            </a:r>
          </a:p>
          <a:p>
            <a:pPr rtl="0" fontAlgn="base">
              <a:spcBef>
                <a:spcPts val="0"/>
              </a:spcBef>
              <a:spcAft>
                <a:spcPts val="0"/>
              </a:spcAft>
              <a:buFont typeface="Arial" panose="020B0604020202020204" pitchFamily="34" charset="0"/>
              <a:buChar char="•"/>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Arial" panose="020B0604020202020204" pitchFamily="34" charset="0"/>
              <a:buChar char="•"/>
            </a:pPr>
            <a:r>
              <a:rPr lang="nl-NL" b="0" i="0" u="none" strike="noStrike">
                <a:solidFill>
                  <a:srgbClr val="000000"/>
                </a:solidFill>
                <a:effectLst/>
                <a:latin typeface="Calibri" panose="020F0502020204030204" pitchFamily="34" charset="0"/>
                <a:cs typeface="Calibri" panose="020F0502020204030204" pitchFamily="34" charset="0"/>
              </a:rPr>
              <a:t>Vul het overzicht aan met vormen waar je zelf ervaring mee hebt.</a:t>
            </a:r>
          </a:p>
          <a:p>
            <a:pPr rtl="0" fontAlgn="base">
              <a:spcBef>
                <a:spcPts val="0"/>
              </a:spcBef>
              <a:spcAft>
                <a:spcPts val="0"/>
              </a:spcAft>
              <a:buFont typeface="Arial" panose="020B0604020202020204" pitchFamily="34" charset="0"/>
              <a:buChar char="•"/>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Arial" panose="020B0604020202020204" pitchFamily="34" charset="0"/>
              <a:buChar char="•"/>
            </a:pPr>
            <a:r>
              <a:rPr lang="nl-NL" b="0" i="0" u="none" strike="noStrike">
                <a:solidFill>
                  <a:srgbClr val="000000"/>
                </a:solidFill>
                <a:effectLst/>
                <a:latin typeface="Calibri" panose="020F0502020204030204" pitchFamily="34" charset="0"/>
                <a:cs typeface="Calibri" panose="020F0502020204030204" pitchFamily="34" charset="0"/>
              </a:rPr>
              <a:t>Kies een vorm die je kent en die je zou aanraden aan je team. Dit kan een vorm zijn die al op het werkblad stond, of een vorm die je zelf hebt toegevoegd.</a:t>
            </a:r>
          </a:p>
          <a:p>
            <a:pPr rtl="0" fontAlgn="base">
              <a:spcBef>
                <a:spcPts val="0"/>
              </a:spcBef>
              <a:spcAft>
                <a:spcPts val="0"/>
              </a:spcAft>
              <a:buFont typeface="Arial" panose="020B0604020202020204" pitchFamily="34" charset="0"/>
              <a:buChar char="•"/>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Arial" panose="020B0604020202020204" pitchFamily="34" charset="0"/>
              <a:buChar char="•"/>
            </a:pPr>
            <a:r>
              <a:rPr lang="nl-NL" b="0" i="0" u="none" strike="noStrike">
                <a:solidFill>
                  <a:srgbClr val="000000"/>
                </a:solidFill>
                <a:effectLst/>
                <a:latin typeface="Calibri" panose="020F0502020204030204" pitchFamily="34" charset="0"/>
                <a:cs typeface="Calibri" panose="020F0502020204030204" pitchFamily="34" charset="0"/>
              </a:rPr>
              <a:t>Kies een vorm die je niet kent, maar die je wel eens zou willen proberen met je team. </a:t>
            </a:r>
          </a:p>
          <a:p>
            <a:pPr rtl="0" fontAlgn="base">
              <a:spcBef>
                <a:spcPts val="0"/>
              </a:spcBef>
              <a:spcAft>
                <a:spcPts val="0"/>
              </a:spcAft>
              <a:buFont typeface="Arial" panose="020B0604020202020204" pitchFamily="34" charset="0"/>
              <a:buChar char="•"/>
            </a:pPr>
            <a:endParaRPr lang="nl-NL" b="0" i="0" u="none" strike="noStrike">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7088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a:t>Kompas 1:</a:t>
            </a:r>
            <a:br>
              <a:rPr lang="nl-NL"/>
            </a:br>
            <a:endParaRPr lang="nl-NL"/>
          </a:p>
        </p:txBody>
      </p:sp>
      <p:pic>
        <p:nvPicPr>
          <p:cNvPr id="6" name="Afbeelding 5" descr="Afbeelding met zwart, duisternis&#10;&#10;Automatisch gegenereerde beschrijving">
            <a:extLst>
              <a:ext uri="{FF2B5EF4-FFF2-40B4-BE49-F238E27FC236}">
                <a16:creationId xmlns:a16="http://schemas.microsoft.com/office/drawing/2014/main" id="{35619621-F933-E0D9-BE4E-E8191ED10FBB}"/>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387693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a:t>Kompas 2:</a:t>
            </a:r>
            <a:br>
              <a:rPr lang="nl-NL"/>
            </a:br>
            <a:r>
              <a:rPr lang="nl-NL"/>
              <a:t>Het ‘levensgebed’ bidden</a:t>
            </a:r>
          </a:p>
        </p:txBody>
      </p:sp>
      <p:sp>
        <p:nvSpPr>
          <p:cNvPr id="3" name="Tijdelijke aanduiding voor tekst 2">
            <a:extLst>
              <a:ext uri="{FF2B5EF4-FFF2-40B4-BE49-F238E27FC236}">
                <a16:creationId xmlns:a16="http://schemas.microsoft.com/office/drawing/2014/main" id="{F82B0D44-A432-E62F-C163-8B31D3FA7C80}"/>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a:solidFill>
                  <a:srgbClr val="000000"/>
                </a:solidFill>
                <a:effectLst/>
                <a:latin typeface="Calibri" panose="020F0502020204030204" pitchFamily="34" charset="0"/>
                <a:cs typeface="Calibri" panose="020F0502020204030204" pitchFamily="34" charset="0"/>
              </a:rPr>
              <a:t>Hoe was het om dit te doen? </a:t>
            </a:r>
          </a:p>
          <a:p>
            <a:pPr rtl="0" fontAlgn="base">
              <a:spcBef>
                <a:spcPts val="0"/>
              </a:spcBef>
              <a:spcAft>
                <a:spcPts val="0"/>
              </a:spcAft>
              <a:buFont typeface="+mj-lt"/>
              <a:buAutoNum type="arabicPeriod"/>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a:solidFill>
                  <a:srgbClr val="000000"/>
                </a:solidFill>
                <a:effectLst/>
                <a:latin typeface="Calibri" panose="020F0502020204030204" pitchFamily="34" charset="0"/>
                <a:cs typeface="Calibri" panose="020F0502020204030204" pitchFamily="34" charset="0"/>
              </a:rPr>
              <a:t>Welke ervaringen die in je opkwamen waren het meest vervullend? </a:t>
            </a:r>
          </a:p>
          <a:p>
            <a:pPr rtl="0" fontAlgn="base">
              <a:spcBef>
                <a:spcPts val="0"/>
              </a:spcBef>
              <a:spcAft>
                <a:spcPts val="0"/>
              </a:spcAft>
              <a:buFont typeface="+mj-lt"/>
              <a:buAutoNum type="arabicPeriod"/>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a:solidFill>
                  <a:srgbClr val="000000"/>
                </a:solidFill>
                <a:effectLst/>
                <a:latin typeface="Calibri" panose="020F0502020204030204" pitchFamily="34" charset="0"/>
                <a:cs typeface="Calibri" panose="020F0502020204030204" pitchFamily="34" charset="0"/>
              </a:rPr>
              <a:t>Welke ervaringen riepen een gevoel van leegte of dorheid op? </a:t>
            </a:r>
          </a:p>
          <a:p>
            <a:pPr rtl="0" fontAlgn="base">
              <a:spcBef>
                <a:spcPts val="0"/>
              </a:spcBef>
              <a:spcAft>
                <a:spcPts val="0"/>
              </a:spcAft>
              <a:buFont typeface="+mj-lt"/>
              <a:buAutoNum type="arabicPeriod"/>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a:solidFill>
                  <a:srgbClr val="000000"/>
                </a:solidFill>
                <a:effectLst/>
                <a:latin typeface="Calibri" panose="020F0502020204030204" pitchFamily="34" charset="0"/>
                <a:cs typeface="Calibri" panose="020F0502020204030204" pitchFamily="34" charset="0"/>
              </a:rPr>
              <a:t>Heb je iets nieuws ontdekt over je verlangen? </a:t>
            </a:r>
          </a:p>
          <a:p>
            <a:pPr rtl="0" fontAlgn="base">
              <a:spcBef>
                <a:spcPts val="0"/>
              </a:spcBef>
              <a:spcAft>
                <a:spcPts val="0"/>
              </a:spcAft>
              <a:buFont typeface="+mj-lt"/>
              <a:buAutoNum type="arabicPeriod"/>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a:solidFill>
                  <a:srgbClr val="000000"/>
                </a:solidFill>
                <a:effectLst/>
                <a:latin typeface="Calibri" panose="020F0502020204030204" pitchFamily="34" charset="0"/>
                <a:cs typeface="Calibri" panose="020F0502020204030204" pitchFamily="34" charset="0"/>
              </a:rPr>
              <a:t>Wat zou dit kunnen betekenen voor de koers van onze proefplek? </a:t>
            </a:r>
          </a:p>
          <a:p>
            <a:endParaRPr lang="nl-NL"/>
          </a:p>
        </p:txBody>
      </p:sp>
    </p:spTree>
    <p:extLst>
      <p:ext uri="{BB962C8B-B14F-4D97-AF65-F5344CB8AC3E}">
        <p14:creationId xmlns:p14="http://schemas.microsoft.com/office/powerpoint/2010/main" val="104039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a:t>Reisgidsvideo</a:t>
            </a:r>
            <a:br>
              <a:rPr lang="nl-NL"/>
            </a:br>
            <a:r>
              <a:rPr lang="nl-NL"/>
              <a:t>Viervoudig luisteren</a:t>
            </a:r>
          </a:p>
        </p:txBody>
      </p:sp>
      <p:pic>
        <p:nvPicPr>
          <p:cNvPr id="5" name="Afbeelding 4" descr="Afbeelding met tekst, schermopname, Lettertype, Graphics&#10;&#10;Automatisch gegenereerde beschrijving">
            <a:hlinkClick r:id="rId3"/>
            <a:extLst>
              <a:ext uri="{FF2B5EF4-FFF2-40B4-BE49-F238E27FC236}">
                <a16:creationId xmlns:a16="http://schemas.microsoft.com/office/drawing/2014/main" id="{B006E1AD-145A-14EC-2642-0A88344B2096}"/>
              </a:ext>
            </a:extLst>
          </p:cNvPr>
          <p:cNvPicPr>
            <a:picLocks noChangeAspect="1"/>
          </p:cNvPicPr>
          <p:nvPr/>
        </p:nvPicPr>
        <p:blipFill>
          <a:blip r:embed="rId4"/>
          <a:stretch>
            <a:fillRect/>
          </a:stretch>
        </p:blipFill>
        <p:spPr>
          <a:xfrm>
            <a:off x="6449663" y="4389004"/>
            <a:ext cx="2660585" cy="482400"/>
          </a:xfrm>
          <a:prstGeom prst="rect">
            <a:avLst/>
          </a:prstGeom>
        </p:spPr>
      </p:pic>
      <p:pic>
        <p:nvPicPr>
          <p:cNvPr id="4" name="Onlinemedia 3">
            <a:hlinkClick r:id="" action="ppaction://media"/>
            <a:extLst>
              <a:ext uri="{FF2B5EF4-FFF2-40B4-BE49-F238E27FC236}">
                <a16:creationId xmlns:a16="http://schemas.microsoft.com/office/drawing/2014/main" id="{733FD06D-303F-81AB-428B-6E9CFCC398DF}"/>
              </a:ext>
            </a:extLst>
          </p:cNvPr>
          <p:cNvPicPr>
            <a:picLocks noRot="1" noChangeAspect="1"/>
          </p:cNvPicPr>
          <p:nvPr>
            <a:videoFile r:link="rId1"/>
          </p:nvPr>
        </p:nvPicPr>
        <p:blipFill>
          <a:blip r:embed="rId5"/>
          <a:stretch>
            <a:fillRect/>
          </a:stretch>
        </p:blipFill>
        <p:spPr>
          <a:xfrm>
            <a:off x="412496" y="1488440"/>
            <a:ext cx="5951728" cy="3362726"/>
          </a:xfrm>
          <a:prstGeom prst="rect">
            <a:avLst/>
          </a:prstGeom>
        </p:spPr>
      </p:pic>
    </p:spTree>
    <p:extLst>
      <p:ext uri="{BB962C8B-B14F-4D97-AF65-F5344CB8AC3E}">
        <p14:creationId xmlns:p14="http://schemas.microsoft.com/office/powerpoint/2010/main" val="18798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a:t>Reisgids 1: </a:t>
            </a:r>
            <a:br>
              <a:rPr lang="nl-NL"/>
            </a:br>
            <a:r>
              <a:rPr lang="nl-NL"/>
              <a:t>Het ‘waarom’ van luisteren door Bijbel en gebed</a:t>
            </a:r>
          </a:p>
        </p:txBody>
      </p:sp>
      <p:pic>
        <p:nvPicPr>
          <p:cNvPr id="7" name="Afbeelding 6">
            <a:extLst>
              <a:ext uri="{FF2B5EF4-FFF2-40B4-BE49-F238E27FC236}">
                <a16:creationId xmlns:a16="http://schemas.microsoft.com/office/drawing/2014/main" id="{96E2EB1E-C10D-E673-5B66-25D42AD249A4}"/>
              </a:ext>
            </a:extLst>
          </p:cNvPr>
          <p:cNvPicPr>
            <a:picLocks noChangeAspect="1"/>
          </p:cNvPicPr>
          <p:nvPr/>
        </p:nvPicPr>
        <p:blipFill>
          <a:blip r:embed="rId2"/>
          <a:srcRect/>
          <a:stretch/>
        </p:blipFill>
        <p:spPr>
          <a:xfrm>
            <a:off x="3959603" y="2264640"/>
            <a:ext cx="1224794" cy="1031405"/>
          </a:xfrm>
          <a:prstGeom prst="rect">
            <a:avLst/>
          </a:prstGeom>
        </p:spPr>
      </p:pic>
    </p:spTree>
    <p:extLst>
      <p:ext uri="{BB962C8B-B14F-4D97-AF65-F5344CB8AC3E}">
        <p14:creationId xmlns:p14="http://schemas.microsoft.com/office/powerpoint/2010/main" val="80635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a:t>Reisgids 2: </a:t>
            </a:r>
            <a:br>
              <a:rPr lang="nl-NL"/>
            </a:br>
            <a:r>
              <a:rPr lang="nl-NL"/>
              <a:t>Het ‘hoe’ van luisteren door Bijbel en gebed</a:t>
            </a:r>
          </a:p>
        </p:txBody>
      </p:sp>
      <p:sp>
        <p:nvSpPr>
          <p:cNvPr id="3" name="Tijdelijke aanduiding voor tekst 2">
            <a:extLst>
              <a:ext uri="{FF2B5EF4-FFF2-40B4-BE49-F238E27FC236}">
                <a16:creationId xmlns:a16="http://schemas.microsoft.com/office/drawing/2014/main" id="{36C3DC02-55C9-D4E2-AE13-D0EA92F5D24B}"/>
              </a:ext>
            </a:extLst>
          </p:cNvPr>
          <p:cNvSpPr>
            <a:spLocks noGrp="1"/>
          </p:cNvSpPr>
          <p:nvPr>
            <p:ph type="body" idx="1"/>
          </p:nvPr>
        </p:nvSpPr>
        <p:spPr/>
        <p:txBody>
          <a:bodyPr/>
          <a:lstStyle/>
          <a:p>
            <a:pPr marL="139700" indent="0" rtl="0">
              <a:spcBef>
                <a:spcPts val="0"/>
              </a:spcBef>
              <a:spcAft>
                <a:spcPts val="0"/>
              </a:spcAft>
              <a:buNone/>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a:solidFill>
                  <a:srgbClr val="000000"/>
                </a:solidFill>
                <a:effectLst/>
                <a:latin typeface="Calibri" panose="020F0502020204030204" pitchFamily="34" charset="0"/>
                <a:cs typeface="Calibri" panose="020F0502020204030204" pitchFamily="34" charset="0"/>
              </a:rPr>
              <a:t>We delen met elkaar wat ons het meest opviel in de video. Wat kan dit betekenen voor hoe wij luisteren door Bijbel en gebed?</a:t>
            </a:r>
          </a:p>
          <a:p>
            <a:pPr rtl="0" fontAlgn="base">
              <a:spcBef>
                <a:spcPts val="0"/>
              </a:spcBef>
              <a:spcAft>
                <a:spcPts val="0"/>
              </a:spcAft>
              <a:buFont typeface="+mj-lt"/>
              <a:buAutoNum type="arabicPeriod"/>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a:solidFill>
                  <a:srgbClr val="000000"/>
                </a:solidFill>
                <a:effectLst/>
                <a:latin typeface="Calibri" panose="020F0502020204030204" pitchFamily="34" charset="0"/>
                <a:cs typeface="Calibri" panose="020F0502020204030204" pitchFamily="34" charset="0"/>
              </a:rPr>
              <a:t>We pakken de opbrengst van Oriëntatie 2 erbij en verdelen onszelf over twee groepjes: een groepje voor de Bijbel en een groepje voor gebed.</a:t>
            </a:r>
          </a:p>
          <a:p>
            <a:pPr rtl="0" fontAlgn="base">
              <a:spcBef>
                <a:spcPts val="0"/>
              </a:spcBef>
              <a:spcAft>
                <a:spcPts val="0"/>
              </a:spcAft>
              <a:buFont typeface="+mj-lt"/>
              <a:buAutoNum type="arabicPeriod"/>
            </a:pPr>
            <a:endParaRPr lang="nl-NL" b="0" i="0" u="none" strike="noStrike">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a:solidFill>
                  <a:srgbClr val="000000"/>
                </a:solidFill>
                <a:effectLst/>
                <a:latin typeface="Calibri" panose="020F0502020204030204" pitchFamily="34" charset="0"/>
                <a:cs typeface="Calibri" panose="020F0502020204030204" pitchFamily="34" charset="0"/>
              </a:rPr>
              <a:t>Bespreek (een aantal van) de vormen die bij Oriëntatie 2 boven zijn komen drijven. Waarmee en hoe moeten we op korte termijn iets gaan doen in ons team? </a:t>
            </a:r>
          </a:p>
          <a:p>
            <a:endParaRPr lang="nl-NL"/>
          </a:p>
        </p:txBody>
      </p:sp>
    </p:spTree>
    <p:extLst>
      <p:ext uri="{BB962C8B-B14F-4D97-AF65-F5344CB8AC3E}">
        <p14:creationId xmlns:p14="http://schemas.microsoft.com/office/powerpoint/2010/main" val="2222784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be451f68033009a4d82f6248905bd164">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df62d3b80303340fad07b2e2a43fe33a"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DF13BB-A4D8-4491-9755-008AF8D5A19D}">
  <ds:schemaRefs>
    <ds:schemaRef ds:uri="a6f49c8e-8eab-4191-a29d-1b6b7ac3f899"/>
    <ds:schemaRef ds:uri="f1dc3472-35d9-499d-94fe-2d28f1a8ebf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4E4645B-356C-4910-A24A-09B889118902}">
  <ds:schemaRefs>
    <ds:schemaRef ds:uri="http://schemas.microsoft.com/sharepoint/v3/contenttype/forms"/>
  </ds:schemaRefs>
</ds:datastoreItem>
</file>

<file path=customXml/itemProps3.xml><?xml version="1.0" encoding="utf-8"?>
<ds:datastoreItem xmlns:ds="http://schemas.openxmlformats.org/officeDocument/2006/customXml" ds:itemID="{C8090E9A-AE7B-4F4A-BF65-EE4D4A1BDEE7}">
  <ds:schemaRefs>
    <ds:schemaRef ds:uri="a6f49c8e-8eab-4191-a29d-1b6b7ac3f899"/>
    <ds:schemaRef ds:uri="f1dc3472-35d9-499d-94fe-2d28f1a8eb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Diavoorstelling (16:9)</PresentationFormat>
  <Slides>9</Slides>
  <Notes>0</Notes>
  <HiddenSlides>0</HiddenSlides>
  <ScaleCrop>false</ScaleCrop>
  <HeadingPairs>
    <vt:vector size="4" baseType="variant">
      <vt:variant>
        <vt:lpstr>Thema</vt:lpstr>
      </vt:variant>
      <vt:variant>
        <vt:i4>1</vt:i4>
      </vt:variant>
      <vt:variant>
        <vt:lpstr>Diatitels</vt:lpstr>
      </vt:variant>
      <vt:variant>
        <vt:i4>9</vt:i4>
      </vt:variant>
    </vt:vector>
  </HeadingPairs>
  <TitlesOfParts>
    <vt:vector size="10" baseType="lpstr">
      <vt:lpstr>Hoofdthema - Leren Pionieren</vt:lpstr>
      <vt:lpstr>Viervoudig luisteren</vt:lpstr>
      <vt:lpstr>Oriëntatie 1:  Vormen van bijbelgebruik en gebed</vt:lpstr>
      <vt:lpstr>Oriëntatie 1:  Vormen van bijbelgebruik en gebed</vt:lpstr>
      <vt:lpstr>Kompas 1: </vt:lpstr>
      <vt:lpstr>Kompas 2: Het ‘levensgebed’ bidden</vt:lpstr>
      <vt:lpstr>Reisgidsvideo Viervoudig luisteren</vt:lpstr>
      <vt:lpstr>Reisgids 1:  Het ‘waarom’ van luisteren door Bijbel en gebed</vt:lpstr>
      <vt:lpstr>Reisgids 2:  Het ‘hoe’ van luisteren door Bijbel en gebed</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revision>2</cp:revision>
  <dcterms:modified xsi:type="dcterms:W3CDTF">2024-12-13T09:13:52Z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