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18"/>
  </p:notesMasterIdLst>
  <p:sldIdLst>
    <p:sldId id="259" r:id="rId5"/>
    <p:sldId id="262" r:id="rId6"/>
    <p:sldId id="263" r:id="rId7"/>
    <p:sldId id="266" r:id="rId8"/>
    <p:sldId id="303" r:id="rId9"/>
    <p:sldId id="302" r:id="rId10"/>
    <p:sldId id="272" r:id="rId11"/>
    <p:sldId id="304" r:id="rId12"/>
    <p:sldId id="305" r:id="rId13"/>
    <p:sldId id="306" r:id="rId14"/>
    <p:sldId id="307" r:id="rId15"/>
    <p:sldId id="273" r:id="rId16"/>
    <p:sldId id="301" r:id="rId1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9" roundtripDataSignature="AMtx7mjBPHm5BG3NCEzBoon8tlgbaiC1i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2298D"/>
    <a:srgbClr val="6F318F"/>
    <a:srgbClr val="72685B"/>
    <a:srgbClr val="EA8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479"/>
    <p:restoredTop sz="94641"/>
  </p:normalViewPr>
  <p:slideViewPr>
    <p:cSldViewPr snapToGrid="0">
      <p:cViewPr varScale="1">
        <p:scale>
          <a:sx n="117" d="100"/>
          <a:sy n="117" d="100"/>
        </p:scale>
        <p:origin x="176" y="2912"/>
      </p:cViewPr>
      <p:guideLst>
        <p:guide orient="horz" pos="1620"/>
        <p:guide pos="288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customschemas.google.com/relationships/presentationmetadata" Target="meta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hyperlink" Target="http://www.youtube.com/watch?v=V7oCfRpCepY"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hyperlink" Target="http://www.youtube.com/watch?v=Me7sjZlvCFI" TargetMode="External"/><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hyperlink" Target="http://www.youtube.com/watch?v=29EZQWzgwhI" TargetMode="Externa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www.youtube.com/watch?v=cExJqjPBhjA"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7.jp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hyperlink" Target="http://www.youtube.com/watch?v=1qIMcEFr8EI" TargetMode="Externa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hyperlink" Target="http://www.youtube.com/watch?v=XjyrTljaN3Q" TargetMode="External"/><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9.jp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hyperlink" Target="http://www.youtube.com/watch?v=y9yDgarRoRM" TargetMode="External"/><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www.youtube.com/watch?v=d2Q0mQc1yaA" TargetMode="Externa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hyperlink" Target="http://www.youtube.com/watch?v=AHUQ_L1um-s" TargetMode="Externa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hyperlink" Target="http://www.youtube.com/watch?v=M_sqNsV9pv8" TargetMode="External"/><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www.youtube.com/watch?v=fUzn_Q24S2M" TargetMode="Externa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hyperlink" Target="http://www.youtube.com/watch?v=OEWUl26AGMg" TargetMode="External"/><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hyperlink" Target="http://www.youtube.com/watch?v=hibwajdCBKc" TargetMode="Externa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hyperlink" Target="http://www.youtube.com/watch?v=od5IC5rw488" TargetMode="External"/><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www.youtube.com/watch?v=o_cskfZO4bQ" TargetMode="Externa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http://www.youtube.com/watch?v=wSuEchMk_PI" TargetMode="Externa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hyperlink" Target="http://www.youtube.com/watch?v=VXfuvQ2tjFw" TargetMode="Externa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1.xml"/><Relationship Id="rId1" Type="http://schemas.openxmlformats.org/officeDocument/2006/relationships/video" Target="https://www.youtube.com/embed/7WhuDOxlZbg?feature=oembed" TargetMode="External"/><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sX5zit4VpCE?feature=oembed" TargetMode="External"/><Relationship Id="rId4" Type="http://schemas.openxmlformats.org/officeDocument/2006/relationships/image" Target="../media/image32.jpe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Master" Target="../slideMasters/slideMaster1.xml"/><Relationship Id="rId1" Type="http://schemas.openxmlformats.org/officeDocument/2006/relationships/video" Target="https://www.youtube.com/embed/oUHMVgW5ICo?feature=oembed" TargetMode="External"/><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BfNUCk40uWQ?feature=oembed" TargetMode="External"/><Relationship Id="rId4" Type="http://schemas.openxmlformats.org/officeDocument/2006/relationships/image" Target="../media/image34.jpe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iskA2ZemWOA?feature=oembed" TargetMode="External"/><Relationship Id="rId4" Type="http://schemas.openxmlformats.org/officeDocument/2006/relationships/image" Target="../media/image35.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dirty="0">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EA8C33"/>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2" name="Google Shape;20;g2c0bebbdf16_3_232">
            <a:extLst>
              <a:ext uri="{FF2B5EF4-FFF2-40B4-BE49-F238E27FC236}">
                <a16:creationId xmlns:a16="http://schemas.microsoft.com/office/drawing/2014/main" id="{617EABED-B738-B624-56B2-3D222D5A0794}"/>
              </a:ext>
            </a:extLst>
          </p:cNvPr>
          <p:cNvPicPr preferRelativeResize="0"/>
          <p:nvPr userDrawn="1"/>
        </p:nvPicPr>
        <p:blipFill rotWithShape="1">
          <a:blip r:embed="rId2">
            <a:alphaModFix/>
          </a:blip>
          <a:srcRect/>
          <a:stretch/>
        </p:blipFill>
        <p:spPr>
          <a:xfrm>
            <a:off x="8078869" y="-7435"/>
            <a:ext cx="1080000" cy="1080000"/>
          </a:xfrm>
          <a:prstGeom prst="rect">
            <a:avLst/>
          </a:prstGeom>
          <a:noFill/>
          <a:ln>
            <a:noFill/>
          </a:ln>
        </p:spPr>
      </p:pic>
    </p:spTree>
    <p:extLst>
      <p:ext uri="{BB962C8B-B14F-4D97-AF65-F5344CB8AC3E}">
        <p14:creationId xmlns:p14="http://schemas.microsoft.com/office/powerpoint/2010/main" val="2209038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60"/>
        <p:cNvGrpSpPr/>
        <p:nvPr/>
      </p:nvGrpSpPr>
      <p:grpSpPr>
        <a:xfrm>
          <a:off x="0" y="0"/>
          <a:ext cx="0" cy="0"/>
          <a:chOff x="0" y="0"/>
          <a:chExt cx="0" cy="0"/>
        </a:xfrm>
      </p:grpSpPr>
      <p:sp>
        <p:nvSpPr>
          <p:cNvPr id="61" name="Google Shape;61;p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Bedankt voor uw deelname aan deze leermodule</a:t>
            </a:r>
            <a:endParaRPr dirty="0"/>
          </a:p>
        </p:txBody>
      </p:sp>
      <p:sp>
        <p:nvSpPr>
          <p:cNvPr id="62" name="Google Shape;62;p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3" name="Afbeelding 2" descr="Afbeelding met tekst, schermopname, Lettertype, logo&#10;&#10;Automatisch gegenereerde beschrijving">
            <a:extLst>
              <a:ext uri="{FF2B5EF4-FFF2-40B4-BE49-F238E27FC236}">
                <a16:creationId xmlns:a16="http://schemas.microsoft.com/office/drawing/2014/main" id="{BABE341D-7F78-FD76-962E-07CEA9993B1F}"/>
              </a:ext>
            </a:extLst>
          </p:cNvPr>
          <p:cNvPicPr>
            <a:picLocks noChangeAspect="1"/>
          </p:cNvPicPr>
          <p:nvPr userDrawn="1"/>
        </p:nvPicPr>
        <p:blipFill>
          <a:blip r:embed="rId2"/>
          <a:stretch>
            <a:fillRect/>
          </a:stretch>
        </p:blipFill>
        <p:spPr>
          <a:xfrm>
            <a:off x="685800" y="1082269"/>
            <a:ext cx="7772400" cy="3214572"/>
          </a:xfrm>
          <a:prstGeom prst="rect">
            <a:avLst/>
          </a:prstGeom>
        </p:spPr>
      </p:pic>
      <p:sp>
        <p:nvSpPr>
          <p:cNvPr id="4" name="Google Shape;73;p11">
            <a:extLst>
              <a:ext uri="{FF2B5EF4-FFF2-40B4-BE49-F238E27FC236}">
                <a16:creationId xmlns:a16="http://schemas.microsoft.com/office/drawing/2014/main" id="{1B8FA604-6294-5119-622B-1E911A0490E0}"/>
              </a:ext>
            </a:extLst>
          </p:cNvPr>
          <p:cNvSpPr txBox="1">
            <a:spLocks noGrp="1"/>
          </p:cNvSpPr>
          <p:nvPr>
            <p:ph type="body" idx="1" hasCustomPrompt="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r>
              <a:rPr lang="nl-NL" dirty="0"/>
              <a:t>Namens al onze partners!</a:t>
            </a:r>
            <a:endParaRPr dirty="0"/>
          </a:p>
        </p:txBody>
      </p:sp>
    </p:spTree>
    <p:extLst>
      <p:ext uri="{BB962C8B-B14F-4D97-AF65-F5344CB8AC3E}">
        <p14:creationId xmlns:p14="http://schemas.microsoft.com/office/powerpoint/2010/main" val="1707975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Reis 3">
  <p:cSld name="TITLE_1_1_1">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g2bd96343ee2_0_20"/>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dirty="0"/>
          </a:p>
        </p:txBody>
      </p:sp>
      <p:sp>
        <p:nvSpPr>
          <p:cNvPr id="47" name="Google Shape;47;g2bd96343ee2_0_20"/>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dirty="0"/>
          </a:p>
        </p:txBody>
      </p:sp>
      <p:sp>
        <p:nvSpPr>
          <p:cNvPr id="48" name="Google Shape;48;g2bd96343ee2_0_2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Zeil">
  <p:cSld name="TITLE_1">
    <p:bg>
      <p:bgPr>
        <a:blipFill>
          <a:blip r:embed="rId2">
            <a:alphaModFix/>
          </a:blip>
          <a:stretch>
            <a:fillRect/>
          </a:stretch>
        </a:blipFill>
        <a:effectLst/>
      </p:bgPr>
    </p:bg>
    <p:spTree>
      <p:nvGrpSpPr>
        <p:cNvPr id="1" name="Shape 83"/>
        <p:cNvGrpSpPr/>
        <p:nvPr/>
      </p:nvGrpSpPr>
      <p:grpSpPr>
        <a:xfrm>
          <a:off x="0" y="0"/>
          <a:ext cx="0" cy="0"/>
          <a:chOff x="0" y="0"/>
          <a:chExt cx="0" cy="0"/>
        </a:xfrm>
      </p:grpSpPr>
      <p:sp>
        <p:nvSpPr>
          <p:cNvPr id="84" name="Google Shape;84;g2bd96343ee2_0_4"/>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85" name="Google Shape;85;g2bd96343ee2_0_4"/>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86" name="Google Shape;86;g2bd96343ee2_0_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Reis 2">
  <p:cSld name="TITLE_1_1">
    <p:bg>
      <p:bgPr>
        <a:blipFill>
          <a:blip r:embed="rId2">
            <a:alphaModFix/>
          </a:blip>
          <a:stretch>
            <a:fillRect/>
          </a:stretch>
        </a:blipFill>
        <a:effectLst/>
      </p:bgPr>
    </p:bg>
    <p:spTree>
      <p:nvGrpSpPr>
        <p:cNvPr id="1" name="Shape 87"/>
        <p:cNvGrpSpPr/>
        <p:nvPr/>
      </p:nvGrpSpPr>
      <p:grpSpPr>
        <a:xfrm>
          <a:off x="0" y="0"/>
          <a:ext cx="0" cy="0"/>
          <a:chOff x="0" y="0"/>
          <a:chExt cx="0" cy="0"/>
        </a:xfrm>
      </p:grpSpPr>
      <p:sp>
        <p:nvSpPr>
          <p:cNvPr id="88" name="Google Shape;88;g2bd96343ee2_0_12"/>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89" name="Google Shape;89;g2bd96343ee2_0_12"/>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90" name="Google Shape;90;g2bd96343ee2_0_1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Reis 2 1">
  <p:cSld name="TITLE_1_1_2">
    <p:bg>
      <p:bgPr>
        <a:blipFill>
          <a:blip r:embed="rId2">
            <a:alphaModFix/>
          </a:blip>
          <a:stretch>
            <a:fillRect/>
          </a:stretch>
        </a:blipFill>
        <a:effectLst/>
      </p:bgPr>
    </p:bg>
    <p:spTree>
      <p:nvGrpSpPr>
        <p:cNvPr id="1" name="Shape 91"/>
        <p:cNvGrpSpPr/>
        <p:nvPr/>
      </p:nvGrpSpPr>
      <p:grpSpPr>
        <a:xfrm>
          <a:off x="0" y="0"/>
          <a:ext cx="0" cy="0"/>
          <a:chOff x="0" y="0"/>
          <a:chExt cx="0" cy="0"/>
        </a:xfrm>
      </p:grpSpPr>
      <p:sp>
        <p:nvSpPr>
          <p:cNvPr id="92" name="Google Shape;92;g2bdfab74ecd_0_41"/>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93" name="Google Shape;93;g2bdfab74ecd_0_4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Reis 4">
  <p:cSld name="TITLE_1_1_1_1_1">
    <p:bg>
      <p:bgPr>
        <a:blipFill>
          <a:blip r:embed="rId2">
            <a:alphaModFix/>
          </a:blip>
          <a:stretch>
            <a:fillRect/>
          </a:stretch>
        </a:blipFill>
        <a:effectLst/>
      </p:bgPr>
    </p:bg>
    <p:spTree>
      <p:nvGrpSpPr>
        <p:cNvPr id="1" name="Shape 94"/>
        <p:cNvGrpSpPr/>
        <p:nvPr/>
      </p:nvGrpSpPr>
      <p:grpSpPr>
        <a:xfrm>
          <a:off x="0" y="0"/>
          <a:ext cx="0" cy="0"/>
          <a:chOff x="0" y="0"/>
          <a:chExt cx="0" cy="0"/>
        </a:xfrm>
      </p:grpSpPr>
      <p:sp>
        <p:nvSpPr>
          <p:cNvPr id="95" name="Google Shape;95;g2bd96343ee2_0_36"/>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96" name="Google Shape;96;g2bd96343ee2_0_36"/>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97" name="Google Shape;97;g2bd96343ee2_0_3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Reis 5">
  <p:cSld name="TITLE_1_1_1_1_1_1">
    <p:bg>
      <p:bgPr>
        <a:blipFill>
          <a:blip r:embed="rId2">
            <a:alphaModFix/>
          </a:blip>
          <a:stretch>
            <a:fillRect/>
          </a:stretch>
        </a:blipFill>
        <a:effectLst/>
      </p:bgPr>
    </p:bg>
    <p:spTree>
      <p:nvGrpSpPr>
        <p:cNvPr id="1" name="Shape 98"/>
        <p:cNvGrpSpPr/>
        <p:nvPr/>
      </p:nvGrpSpPr>
      <p:grpSpPr>
        <a:xfrm>
          <a:off x="0" y="0"/>
          <a:ext cx="0" cy="0"/>
          <a:chOff x="0" y="0"/>
          <a:chExt cx="0" cy="0"/>
        </a:xfrm>
      </p:grpSpPr>
      <p:sp>
        <p:nvSpPr>
          <p:cNvPr id="99" name="Google Shape;99;g2bd96343ee2_0_44"/>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0" name="Google Shape;100;g2bd96343ee2_0_44"/>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1" name="Google Shape;101;g2bd96343ee2_0_4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Reis 6">
  <p:cSld name="TITLE_1_1_1_1_1_1_1">
    <p:bg>
      <p:bgPr>
        <a:blipFill>
          <a:blip r:embed="rId2">
            <a:alphaModFix/>
          </a:blip>
          <a:stretch>
            <a:fillRect/>
          </a:stretch>
        </a:blipFill>
        <a:effectLst/>
      </p:bgPr>
    </p:bg>
    <p:spTree>
      <p:nvGrpSpPr>
        <p:cNvPr id="1" name="Shape 102"/>
        <p:cNvGrpSpPr/>
        <p:nvPr/>
      </p:nvGrpSpPr>
      <p:grpSpPr>
        <a:xfrm>
          <a:off x="0" y="0"/>
          <a:ext cx="0" cy="0"/>
          <a:chOff x="0" y="0"/>
          <a:chExt cx="0" cy="0"/>
        </a:xfrm>
      </p:grpSpPr>
      <p:sp>
        <p:nvSpPr>
          <p:cNvPr id="103" name="Google Shape;103;g2bd96343ee2_0_52"/>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4" name="Google Shape;104;g2bd96343ee2_0_52"/>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5" name="Google Shape;105;g2bd96343ee2_0_5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Zijwiel">
  <p:cSld name="TITLE_1_1_1_1_1_1_1_1">
    <p:bg>
      <p:bgPr>
        <a:blipFill>
          <a:blip r:embed="rId2">
            <a:alphaModFix/>
          </a:blip>
          <a:stretch>
            <a:fillRect/>
          </a:stretch>
        </a:blipFill>
        <a:effectLst/>
      </p:bgPr>
    </p:bg>
    <p:spTree>
      <p:nvGrpSpPr>
        <p:cNvPr id="1" name="Shape 106"/>
        <p:cNvGrpSpPr/>
        <p:nvPr/>
      </p:nvGrpSpPr>
      <p:grpSpPr>
        <a:xfrm>
          <a:off x="0" y="0"/>
          <a:ext cx="0" cy="0"/>
          <a:chOff x="0" y="0"/>
          <a:chExt cx="0" cy="0"/>
        </a:xfrm>
      </p:grpSpPr>
      <p:sp>
        <p:nvSpPr>
          <p:cNvPr id="107" name="Google Shape;107;g2bd96343ee2_0_60"/>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8" name="Google Shape;108;g2bd96343ee2_0_60"/>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9" name="Google Shape;109;g2bd96343ee2_0_6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Introductievideo online leeromgeving Leren Pionieren">
  <p:cSld name="Introductievideo online leeromgeving Leren Pionieren">
    <p:spTree>
      <p:nvGrpSpPr>
        <p:cNvPr id="1" name="Shape 110"/>
        <p:cNvGrpSpPr/>
        <p:nvPr/>
      </p:nvGrpSpPr>
      <p:grpSpPr>
        <a:xfrm>
          <a:off x="0" y="0"/>
          <a:ext cx="0" cy="0"/>
          <a:chOff x="0" y="0"/>
          <a:chExt cx="0" cy="0"/>
        </a:xfrm>
      </p:grpSpPr>
      <p:sp>
        <p:nvSpPr>
          <p:cNvPr id="111" name="Google Shape;111;g2bd96343ee2_0_6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Introductie online leeromgeving Leren Pionieren</a:t>
            </a:r>
            <a:br>
              <a:rPr lang="nl-NL" b="0" i="0" dirty="0">
                <a:solidFill>
                  <a:srgbClr val="606060"/>
                </a:solidFill>
                <a:effectLst/>
                <a:latin typeface="Roboto" panose="02000000000000000000" pitchFamily="2" charset="0"/>
              </a:rPr>
            </a:br>
            <a:br>
              <a:rPr lang="nl-NL" b="0" i="0" dirty="0">
                <a:solidFill>
                  <a:srgbClr val="606060"/>
                </a:solidFill>
                <a:effectLst/>
                <a:latin typeface="Roboto" panose="02000000000000000000" pitchFamily="2" charset="0"/>
              </a:rPr>
            </a:br>
            <a:endParaRPr dirty="0"/>
          </a:p>
        </p:txBody>
      </p:sp>
      <p:sp>
        <p:nvSpPr>
          <p:cNvPr id="112" name="Google Shape;112;g2bd96343ee2_0_6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113" name="Google Shape;113;g2bd96343ee2_0_67" descr="Pionieren heeft een experimenteel karakter. Al doende leert men. Tegelijk zijn er in de afgelopen jaren ook al veel lessen geleerd rond pionieren.&#10;&#10;Deze lessen zijn bij elkaar gebracht in twaalf kernthema’s. Per thema is meer informatie en  zijn leermiddelen te vinden.&#10;&#10;In deze video wordt uitgelegd hoe deze online leeromgeving is opgebouwd." title="Introductievideo online leeromgeving Leren Pionieren">
            <a:hlinkClick r:id="rId2"/>
          </p:cNvPr>
          <p:cNvPicPr preferRelativeResize="0"/>
          <p:nvPr/>
        </p:nvPicPr>
        <p:blipFill rotWithShape="1">
          <a:blip r:embed="rId3">
            <a:alphaModFix/>
          </a:blip>
          <a:srcRect/>
          <a:stretch/>
        </p:blipFill>
        <p:spPr>
          <a:xfrm>
            <a:off x="408750" y="1503917"/>
            <a:ext cx="5966425" cy="33561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dirty="0">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A2298D"/>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3" name="Google Shape;32;g2c0bebbdf16_3_258">
            <a:extLst>
              <a:ext uri="{FF2B5EF4-FFF2-40B4-BE49-F238E27FC236}">
                <a16:creationId xmlns:a16="http://schemas.microsoft.com/office/drawing/2014/main" id="{DAB49F9C-607F-FD38-3E1B-922CC0597965}"/>
              </a:ext>
            </a:extLst>
          </p:cNvPr>
          <p:cNvPicPr preferRelativeResize="0"/>
          <p:nvPr userDrawn="1"/>
        </p:nvPicPr>
        <p:blipFill rotWithShape="1">
          <a:blip r:embed="rId2">
            <a:alphaModFix/>
          </a:blip>
          <a:srcRect/>
          <a:stretch/>
        </p:blipFill>
        <p:spPr>
          <a:xfrm>
            <a:off x="8082289" y="-15256"/>
            <a:ext cx="1080001" cy="1080001"/>
          </a:xfrm>
          <a:prstGeom prst="rect">
            <a:avLst/>
          </a:prstGeom>
          <a:noFill/>
          <a:ln>
            <a:noFill/>
          </a:ln>
        </p:spPr>
      </p:pic>
    </p:spTree>
    <p:extLst>
      <p:ext uri="{BB962C8B-B14F-4D97-AF65-F5344CB8AC3E}">
        <p14:creationId xmlns:p14="http://schemas.microsoft.com/office/powerpoint/2010/main" val="26873332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riëntatievideo module 1 - Viervoudig luisteren">
  <p:cSld name="TITLE_ONLY_1_1">
    <p:spTree>
      <p:nvGrpSpPr>
        <p:cNvPr id="1" name="Shape 114"/>
        <p:cNvGrpSpPr/>
        <p:nvPr/>
      </p:nvGrpSpPr>
      <p:grpSpPr>
        <a:xfrm>
          <a:off x="0" y="0"/>
          <a:ext cx="0" cy="0"/>
          <a:chOff x="0" y="0"/>
          <a:chExt cx="0" cy="0"/>
        </a:xfrm>
      </p:grpSpPr>
      <p:sp>
        <p:nvSpPr>
          <p:cNvPr id="115" name="Google Shape;115;g2bd96343ee2_0_81"/>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Oriëntatievideo module 1</a:t>
            </a:r>
            <a:br>
              <a:rPr lang="nl-NL" b="1" dirty="0">
                <a:effectLst/>
                <a:latin typeface="Roboto" panose="02000000000000000000" pitchFamily="2" charset="0"/>
              </a:rPr>
            </a:br>
            <a:r>
              <a:rPr lang="nl-NL" b="1" dirty="0">
                <a:effectLst/>
                <a:latin typeface="Roboto" panose="02000000000000000000" pitchFamily="2" charset="0"/>
              </a:rPr>
              <a:t>Viervoudig luisteren</a:t>
            </a:r>
            <a:br>
              <a:rPr lang="nl-NL" b="0" i="0" dirty="0">
                <a:solidFill>
                  <a:srgbClr val="606060"/>
                </a:solidFill>
                <a:effectLst/>
                <a:latin typeface="Roboto" panose="02000000000000000000" pitchFamily="2" charset="0"/>
              </a:rPr>
            </a:br>
            <a:endParaRPr dirty="0"/>
          </a:p>
        </p:txBody>
      </p:sp>
      <p:sp>
        <p:nvSpPr>
          <p:cNvPr id="116" name="Google Shape;116;g2bd96343ee2_0_8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117" name="Google Shape;117;g2bd96343ee2_0_81" descr="Goed luisteren is essentieel voor jullie proefplek. Wat is het, en hoe ontwikkel je een houding om goed te kunnen luisteren? Met behulp van de module Viervoudig luisteren ontdekken jullie hoe je op een gerichte manier kunt luisteren: de aandacht goed richten, beter observeren en de uitkomsten verwerken in de aanpak. Het is niet moeilijk om te leren en toe te passen." title="Oriëntatievideo module 1 - Viervoudig luister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3" name="Google Shape;32;g2c0bebbdf16_3_258">
            <a:extLst>
              <a:ext uri="{FF2B5EF4-FFF2-40B4-BE49-F238E27FC236}">
                <a16:creationId xmlns:a16="http://schemas.microsoft.com/office/drawing/2014/main" id="{AFAA1ABA-99BC-A546-C716-F9FD47631CAB}"/>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diepende video module 1 - Viervoudig luisteren">
  <p:cSld name="Reisgids video module 1 - Viervoudig luisteren">
    <p:spTree>
      <p:nvGrpSpPr>
        <p:cNvPr id="1" name="Shape 118"/>
        <p:cNvGrpSpPr/>
        <p:nvPr/>
      </p:nvGrpSpPr>
      <p:grpSpPr>
        <a:xfrm>
          <a:off x="0" y="0"/>
          <a:ext cx="0" cy="0"/>
          <a:chOff x="0" y="0"/>
          <a:chExt cx="0" cy="0"/>
        </a:xfrm>
      </p:grpSpPr>
      <p:sp>
        <p:nvSpPr>
          <p:cNvPr id="119" name="Google Shape;119;g2bd96343ee2_0_8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Reisgids video module 1</a:t>
            </a:r>
            <a:br>
              <a:rPr lang="nl-NL" b="1" dirty="0">
                <a:effectLst/>
                <a:latin typeface="Roboto" panose="02000000000000000000" pitchFamily="2" charset="0"/>
              </a:rPr>
            </a:br>
            <a:r>
              <a:rPr lang="nl-NL" b="1" dirty="0">
                <a:effectLst/>
                <a:latin typeface="Roboto" panose="02000000000000000000" pitchFamily="2" charset="0"/>
              </a:rPr>
              <a:t>Viervoudig luisteren</a:t>
            </a:r>
            <a:br>
              <a:rPr lang="nl-NL" b="0" i="0" dirty="0">
                <a:solidFill>
                  <a:srgbClr val="606060"/>
                </a:solidFill>
                <a:effectLst/>
                <a:latin typeface="Roboto" panose="02000000000000000000" pitchFamily="2" charset="0"/>
              </a:rPr>
            </a:br>
            <a:endParaRPr dirty="0"/>
          </a:p>
        </p:txBody>
      </p:sp>
      <p:sp>
        <p:nvSpPr>
          <p:cNvPr id="120" name="Google Shape;120;g2bd96343ee2_0_8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121" name="Google Shape;121;g2bd96343ee2_0_89" descr="Goed luisteren is essentieel voor jullie proefplek. Wat is het, en hoe ontwikkel je een houding om goed te kunnen luisteren? Met behulp van de module Viervoudig luisteren ontdekken jullie hoe je op een gerichte manier kunt luisteren: de aandacht goed richten, beter observeren en de uitkomsten verwerken in de aanpak. Het is niet moeilijk om te leren en toe te passen." title="Verdiepende video module 1 - Viervoudig luister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E94DAC37-6571-9144-12C8-30E112076BD7}"/>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riëntatievideo module 1 - Viervoudig luisteren" preserve="1">
  <p:cSld name="1_Oriëntatievideo module 1 - Viervoudig luisteren">
    <p:spTree>
      <p:nvGrpSpPr>
        <p:cNvPr id="1" name="Shape 114"/>
        <p:cNvGrpSpPr/>
        <p:nvPr/>
      </p:nvGrpSpPr>
      <p:grpSpPr>
        <a:xfrm>
          <a:off x="0" y="0"/>
          <a:ext cx="0" cy="0"/>
          <a:chOff x="0" y="0"/>
          <a:chExt cx="0" cy="0"/>
        </a:xfrm>
      </p:grpSpPr>
      <p:sp>
        <p:nvSpPr>
          <p:cNvPr id="115" name="Google Shape;115;g2bd96343ee2_0_81"/>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Oriëntatievideo module 2</a:t>
            </a:r>
            <a:br>
              <a:rPr lang="nl-NL" b="1" dirty="0">
                <a:effectLst/>
                <a:latin typeface="Roboto" panose="02000000000000000000" pitchFamily="2" charset="0"/>
              </a:rPr>
            </a:br>
            <a:r>
              <a:rPr lang="nl-NL" b="1" dirty="0">
                <a:effectLst/>
                <a:latin typeface="Roboto" panose="02000000000000000000" pitchFamily="2" charset="0"/>
              </a:rPr>
              <a:t>Liefhebben en dienen</a:t>
            </a:r>
            <a:br>
              <a:rPr lang="nl-NL" b="0" i="0" dirty="0">
                <a:solidFill>
                  <a:srgbClr val="606060"/>
                </a:solidFill>
                <a:effectLst/>
                <a:latin typeface="Roboto" panose="02000000000000000000" pitchFamily="2" charset="0"/>
              </a:rPr>
            </a:br>
            <a:endParaRPr lang="nl-NL" dirty="0"/>
          </a:p>
        </p:txBody>
      </p:sp>
      <p:sp>
        <p:nvSpPr>
          <p:cNvPr id="116" name="Google Shape;116;g2bd96343ee2_0_8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3" name="Google Shape;32;g2c0bebbdf16_3_258">
            <a:extLst>
              <a:ext uri="{FF2B5EF4-FFF2-40B4-BE49-F238E27FC236}">
                <a16:creationId xmlns:a16="http://schemas.microsoft.com/office/drawing/2014/main" id="{AFAA1ABA-99BC-A546-C716-F9FD47631CAB}"/>
              </a:ext>
            </a:extLst>
          </p:cNvPr>
          <p:cNvPicPr preferRelativeResize="0"/>
          <p:nvPr userDrawn="1"/>
        </p:nvPicPr>
        <p:blipFill rotWithShape="1">
          <a:blip r:embed="rId2">
            <a:alphaModFix/>
          </a:blip>
          <a:srcRect/>
          <a:stretch/>
        </p:blipFill>
        <p:spPr>
          <a:xfrm>
            <a:off x="8082289" y="-15256"/>
            <a:ext cx="1080001" cy="1080001"/>
          </a:xfrm>
          <a:prstGeom prst="rect">
            <a:avLst/>
          </a:prstGeom>
          <a:noFill/>
          <a:ln>
            <a:noFill/>
          </a:ln>
        </p:spPr>
      </p:pic>
      <p:pic>
        <p:nvPicPr>
          <p:cNvPr id="2" name="Google Shape;125;g2bd96343ee2_0_99" title="Oriëntatievideo  module 2 - Liefhebben en dienen">
            <a:hlinkClick r:id="rId3"/>
            <a:extLst>
              <a:ext uri="{FF2B5EF4-FFF2-40B4-BE49-F238E27FC236}">
                <a16:creationId xmlns:a16="http://schemas.microsoft.com/office/drawing/2014/main" id="{79145A9B-1683-4EE2-8F9D-442E7A3C20AD}"/>
              </a:ext>
            </a:extLst>
          </p:cNvPr>
          <p:cNvPicPr preferRelativeResize="0"/>
          <p:nvPr userDrawn="1"/>
        </p:nvPicPr>
        <p:blipFill rotWithShape="1">
          <a:blip r:embed="rId4">
            <a:alphaModFix/>
          </a:blip>
          <a:srcRect/>
          <a:stretch/>
        </p:blipFill>
        <p:spPr>
          <a:xfrm>
            <a:off x="408750" y="1503917"/>
            <a:ext cx="5966400" cy="3356100"/>
          </a:xfrm>
          <a:prstGeom prst="rect">
            <a:avLst/>
          </a:prstGeom>
          <a:noFill/>
          <a:ln>
            <a:noFill/>
          </a:ln>
        </p:spPr>
      </p:pic>
    </p:spTree>
    <p:extLst>
      <p:ext uri="{BB962C8B-B14F-4D97-AF65-F5344CB8AC3E}">
        <p14:creationId xmlns:p14="http://schemas.microsoft.com/office/powerpoint/2010/main" val="33099599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diepende video module 2 - Liefhebben en dienen (deel 1)">
  <p:cSld name="Reisgids video module 2 - Liefhebben en dienen (1e video)">
    <p:spTree>
      <p:nvGrpSpPr>
        <p:cNvPr id="1" name="Shape 126"/>
        <p:cNvGrpSpPr/>
        <p:nvPr/>
      </p:nvGrpSpPr>
      <p:grpSpPr>
        <a:xfrm>
          <a:off x="0" y="0"/>
          <a:ext cx="0" cy="0"/>
          <a:chOff x="0" y="0"/>
          <a:chExt cx="0" cy="0"/>
        </a:xfrm>
      </p:grpSpPr>
      <p:sp>
        <p:nvSpPr>
          <p:cNvPr id="127" name="Google Shape;127;g2bd96343ee2_0_10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Reisgids video module 2</a:t>
            </a:r>
            <a:br>
              <a:rPr lang="nl-NL" b="1" dirty="0">
                <a:effectLst/>
                <a:latin typeface="Roboto" panose="02000000000000000000" pitchFamily="2" charset="0"/>
              </a:rPr>
            </a:br>
            <a:r>
              <a:rPr lang="nl-NL" b="1" dirty="0">
                <a:effectLst/>
                <a:latin typeface="Roboto" panose="02000000000000000000" pitchFamily="2" charset="0"/>
              </a:rPr>
              <a:t>Liefhebben en dienen (1e video)</a:t>
            </a:r>
            <a:br>
              <a:rPr lang="nl-NL" b="1" dirty="0">
                <a:effectLst/>
                <a:latin typeface="Roboto" panose="02000000000000000000" pitchFamily="2" charset="0"/>
              </a:rPr>
            </a:br>
            <a:br>
              <a:rPr lang="nl-NL" b="0" i="0" dirty="0">
                <a:solidFill>
                  <a:srgbClr val="606060"/>
                </a:solidFill>
                <a:effectLst/>
                <a:latin typeface="Roboto" panose="02000000000000000000" pitchFamily="2" charset="0"/>
              </a:rPr>
            </a:br>
            <a:br>
              <a:rPr lang="nl-NL" b="0" i="0" dirty="0">
                <a:solidFill>
                  <a:srgbClr val="606060"/>
                </a:solidFill>
                <a:effectLst/>
                <a:latin typeface="Roboto" panose="02000000000000000000" pitchFamily="2" charset="0"/>
              </a:rPr>
            </a:br>
            <a:endParaRPr dirty="0"/>
          </a:p>
        </p:txBody>
      </p:sp>
      <p:sp>
        <p:nvSpPr>
          <p:cNvPr id="128" name="Google Shape;128;g2bd96343ee2_0_10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129" name="Google Shape;129;g2bd96343ee2_0_109" title="Verdiepende video module 2 - Liefhebben en dien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7BF33E37-F1E7-D77A-3096-288DAC509F21}"/>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diepende video module 2 - Liefhebben en dienen (deel 1)" preserve="1">
  <p:cSld name="Reisgids video module 2 - Liefhebben en dienen (2e video)">
    <p:spTree>
      <p:nvGrpSpPr>
        <p:cNvPr id="1" name="Shape 126"/>
        <p:cNvGrpSpPr/>
        <p:nvPr/>
      </p:nvGrpSpPr>
      <p:grpSpPr>
        <a:xfrm>
          <a:off x="0" y="0"/>
          <a:ext cx="0" cy="0"/>
          <a:chOff x="0" y="0"/>
          <a:chExt cx="0" cy="0"/>
        </a:xfrm>
      </p:grpSpPr>
      <p:sp>
        <p:nvSpPr>
          <p:cNvPr id="127" name="Google Shape;127;g2bd96343ee2_0_10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Reisgids video module 2</a:t>
            </a:r>
            <a:br>
              <a:rPr lang="nl-NL" b="1" dirty="0">
                <a:effectLst/>
                <a:latin typeface="Roboto" panose="02000000000000000000" pitchFamily="2" charset="0"/>
              </a:rPr>
            </a:br>
            <a:r>
              <a:rPr lang="nl-NL" b="1" dirty="0">
                <a:effectLst/>
                <a:latin typeface="Roboto" panose="02000000000000000000" pitchFamily="2" charset="0"/>
              </a:rPr>
              <a:t>Liefhebben en dienen (2e video)</a:t>
            </a:r>
            <a:br>
              <a:rPr lang="nl-NL" b="1" dirty="0">
                <a:effectLst/>
                <a:latin typeface="Roboto" panose="02000000000000000000" pitchFamily="2" charset="0"/>
              </a:rPr>
            </a:br>
            <a:br>
              <a:rPr lang="nl-NL" b="0" i="0" dirty="0">
                <a:solidFill>
                  <a:srgbClr val="606060"/>
                </a:solidFill>
                <a:effectLst/>
                <a:latin typeface="Roboto" panose="02000000000000000000" pitchFamily="2" charset="0"/>
              </a:rPr>
            </a:br>
            <a:br>
              <a:rPr lang="nl-NL" b="0" i="0" dirty="0">
                <a:solidFill>
                  <a:srgbClr val="606060"/>
                </a:solidFill>
                <a:effectLst/>
                <a:latin typeface="Roboto" panose="02000000000000000000" pitchFamily="2" charset="0"/>
              </a:rPr>
            </a:br>
            <a:endParaRPr dirty="0"/>
          </a:p>
        </p:txBody>
      </p:sp>
      <p:sp>
        <p:nvSpPr>
          <p:cNvPr id="128" name="Google Shape;128;g2bd96343ee2_0_10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2" name="Google Shape;26;g2c0bebbdf16_3_244">
            <a:extLst>
              <a:ext uri="{FF2B5EF4-FFF2-40B4-BE49-F238E27FC236}">
                <a16:creationId xmlns:a16="http://schemas.microsoft.com/office/drawing/2014/main" id="{7BF33E37-F1E7-D77A-3096-288DAC509F21}"/>
              </a:ext>
            </a:extLst>
          </p:cNvPr>
          <p:cNvPicPr preferRelativeResize="0"/>
          <p:nvPr userDrawn="1"/>
        </p:nvPicPr>
        <p:blipFill rotWithShape="1">
          <a:blip r:embed="rId2">
            <a:alphaModFix/>
          </a:blip>
          <a:srcRect/>
          <a:stretch/>
        </p:blipFill>
        <p:spPr>
          <a:xfrm>
            <a:off x="8078870" y="-7434"/>
            <a:ext cx="1080000" cy="1080000"/>
          </a:xfrm>
          <a:prstGeom prst="rect">
            <a:avLst/>
          </a:prstGeom>
          <a:noFill/>
          <a:ln>
            <a:noFill/>
          </a:ln>
        </p:spPr>
      </p:pic>
      <p:pic>
        <p:nvPicPr>
          <p:cNvPr id="3" name="Google Shape;133;g2bd96343ee2_0_118" title="Verdiepende video module 2 - Liefhebben en dienen (deel 2)">
            <a:hlinkClick r:id="rId3"/>
            <a:extLst>
              <a:ext uri="{FF2B5EF4-FFF2-40B4-BE49-F238E27FC236}">
                <a16:creationId xmlns:a16="http://schemas.microsoft.com/office/drawing/2014/main" id="{8B5703AE-6E32-9A46-44B6-93679830057F}"/>
              </a:ext>
            </a:extLst>
          </p:cNvPr>
          <p:cNvPicPr preferRelativeResize="0"/>
          <p:nvPr userDrawn="1"/>
        </p:nvPicPr>
        <p:blipFill rotWithShape="1">
          <a:blip r:embed="rId4">
            <a:alphaModFix/>
          </a:blip>
          <a:srcRect/>
          <a:stretch/>
        </p:blipFill>
        <p:spPr>
          <a:xfrm>
            <a:off x="408750" y="1503917"/>
            <a:ext cx="5966400" cy="3356100"/>
          </a:xfrm>
          <a:prstGeom prst="rect">
            <a:avLst/>
          </a:prstGeom>
          <a:noFill/>
          <a:ln>
            <a:noFill/>
          </a:ln>
        </p:spPr>
      </p:pic>
    </p:spTree>
    <p:extLst>
      <p:ext uri="{BB962C8B-B14F-4D97-AF65-F5344CB8AC3E}">
        <p14:creationId xmlns:p14="http://schemas.microsoft.com/office/powerpoint/2010/main" val="10807866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riëntatievideo module 3 - Community opbouwen">
  <p:cSld name="Oriëntatievideo module 3 - Community opbouwen">
    <p:spTree>
      <p:nvGrpSpPr>
        <p:cNvPr id="1" name="Shape 134"/>
        <p:cNvGrpSpPr/>
        <p:nvPr/>
      </p:nvGrpSpPr>
      <p:grpSpPr>
        <a:xfrm>
          <a:off x="0" y="0"/>
          <a:ext cx="0" cy="0"/>
          <a:chOff x="0" y="0"/>
          <a:chExt cx="0" cy="0"/>
        </a:xfrm>
      </p:grpSpPr>
      <p:sp>
        <p:nvSpPr>
          <p:cNvPr id="135" name="Google Shape;135;g2bd96343ee2_0_12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3</a:t>
            </a:r>
            <a:br>
              <a:rPr lang="nl-NL" dirty="0"/>
            </a:br>
            <a:r>
              <a:rPr lang="nl-NL" dirty="0"/>
              <a:t>Community opbouwen</a:t>
            </a:r>
          </a:p>
        </p:txBody>
      </p:sp>
      <p:sp>
        <p:nvSpPr>
          <p:cNvPr id="136" name="Google Shape;136;g2bd96343ee2_0_12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137" name="Google Shape;137;g2bd96343ee2_0_127" title="Oriëntatievideo module 3 - Community opbouw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4" name="Google Shape;32;g2c0bebbdf16_3_258">
            <a:extLst>
              <a:ext uri="{FF2B5EF4-FFF2-40B4-BE49-F238E27FC236}">
                <a16:creationId xmlns:a16="http://schemas.microsoft.com/office/drawing/2014/main" id="{EEFC21D0-A0FD-64AA-DEAE-2455760F1FEF}"/>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riëntatievideo modulVerdiepende video module 3 - Community opbouwen (deel 1)">
  <p:cSld name="Reisgids video module 3 - Community opbouwen (1e video)">
    <p:spTree>
      <p:nvGrpSpPr>
        <p:cNvPr id="1" name="Shape 138"/>
        <p:cNvGrpSpPr/>
        <p:nvPr/>
      </p:nvGrpSpPr>
      <p:grpSpPr>
        <a:xfrm>
          <a:off x="0" y="0"/>
          <a:ext cx="0" cy="0"/>
          <a:chOff x="0" y="0"/>
          <a:chExt cx="0" cy="0"/>
        </a:xfrm>
      </p:grpSpPr>
      <p:sp>
        <p:nvSpPr>
          <p:cNvPr id="139" name="Google Shape;139;g2bd96343ee2_0_136"/>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3</a:t>
            </a:r>
            <a:br>
              <a:rPr lang="nl-NL" dirty="0"/>
            </a:br>
            <a:r>
              <a:rPr lang="nl-NL" dirty="0"/>
              <a:t>Community opbouwen (1e video)</a:t>
            </a:r>
          </a:p>
        </p:txBody>
      </p:sp>
      <p:sp>
        <p:nvSpPr>
          <p:cNvPr id="140" name="Google Shape;140;g2bd96343ee2_0_13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141" name="Google Shape;141;g2bd96343ee2_0_136" title="Verdiepende video module 3 - Community opbouw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AB97F7EE-F575-2B51-D298-0E6F3B48B23D}"/>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Verdiepende video module 3 - Community opbouwen (deel 2)">
  <p:cSld name="Reisgids video module 3 - Community opbouwen (2e video)">
    <p:spTree>
      <p:nvGrpSpPr>
        <p:cNvPr id="1" name="Shape 142"/>
        <p:cNvGrpSpPr/>
        <p:nvPr/>
      </p:nvGrpSpPr>
      <p:grpSpPr>
        <a:xfrm>
          <a:off x="0" y="0"/>
          <a:ext cx="0" cy="0"/>
          <a:chOff x="0" y="0"/>
          <a:chExt cx="0" cy="0"/>
        </a:xfrm>
      </p:grpSpPr>
      <p:sp>
        <p:nvSpPr>
          <p:cNvPr id="143" name="Google Shape;143;g2bd96343ee2_0_145"/>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3</a:t>
            </a:r>
            <a:br>
              <a:rPr lang="nl-NL" dirty="0"/>
            </a:br>
            <a:r>
              <a:rPr lang="nl-NL" dirty="0"/>
              <a:t>Community opbouwen (2e video)</a:t>
            </a:r>
            <a:endParaRPr dirty="0"/>
          </a:p>
        </p:txBody>
      </p:sp>
      <p:sp>
        <p:nvSpPr>
          <p:cNvPr id="144" name="Google Shape;144;g2bd96343ee2_0_145"/>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145" name="Google Shape;145;g2bd96343ee2_0_145" title="Verdiepende video module 3 - Community opbouwen (deel 2)">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231D16C9-728C-3AC7-911E-D7FD4AFF4D51}"/>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riëntatievideo module 4 - Geloofsleven ontdekken">
  <p:cSld name="TITLE_ONLY_1_1_1_1_1_1_1_1_1_1">
    <p:spTree>
      <p:nvGrpSpPr>
        <p:cNvPr id="1" name="Shape 146"/>
        <p:cNvGrpSpPr/>
        <p:nvPr/>
      </p:nvGrpSpPr>
      <p:grpSpPr>
        <a:xfrm>
          <a:off x="0" y="0"/>
          <a:ext cx="0" cy="0"/>
          <a:chOff x="0" y="0"/>
          <a:chExt cx="0" cy="0"/>
        </a:xfrm>
      </p:grpSpPr>
      <p:sp>
        <p:nvSpPr>
          <p:cNvPr id="147" name="Google Shape;147;g2bd96343ee2_0_154"/>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4</a:t>
            </a:r>
            <a:br>
              <a:rPr lang="nl-NL" dirty="0"/>
            </a:br>
            <a:r>
              <a:rPr lang="nl-NL" dirty="0"/>
              <a:t>Geloofsleven ontdekken</a:t>
            </a:r>
            <a:endParaRPr dirty="0"/>
          </a:p>
        </p:txBody>
      </p:sp>
      <p:sp>
        <p:nvSpPr>
          <p:cNvPr id="148" name="Google Shape;148;g2bd96343ee2_0_15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149" name="Google Shape;149;g2bd96343ee2_0_154" title="Oriëntatievideo module 4 - Geloofsleven ontdekk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32;g2c0bebbdf16_3_258">
            <a:extLst>
              <a:ext uri="{FF2B5EF4-FFF2-40B4-BE49-F238E27FC236}">
                <a16:creationId xmlns:a16="http://schemas.microsoft.com/office/drawing/2014/main" id="{36692AC2-8EA2-DEE7-AF1E-F8AC9CE3B6BF}"/>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Verdiepende video module 4 - Geloofsleven ontdekken">
  <p:cSld name="Reisgids video module 4 - Geloofsleven ontdekken">
    <p:spTree>
      <p:nvGrpSpPr>
        <p:cNvPr id="1" name="Shape 150"/>
        <p:cNvGrpSpPr/>
        <p:nvPr/>
      </p:nvGrpSpPr>
      <p:grpSpPr>
        <a:xfrm>
          <a:off x="0" y="0"/>
          <a:ext cx="0" cy="0"/>
          <a:chOff x="0" y="0"/>
          <a:chExt cx="0" cy="0"/>
        </a:xfrm>
      </p:grpSpPr>
      <p:sp>
        <p:nvSpPr>
          <p:cNvPr id="151" name="Google Shape;151;g2bd96343ee2_0_163"/>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4</a:t>
            </a:r>
            <a:br>
              <a:rPr lang="nl-NL" dirty="0"/>
            </a:br>
            <a:r>
              <a:rPr lang="nl-NL" dirty="0"/>
              <a:t>Geloofsleven ontdekken</a:t>
            </a:r>
            <a:endParaRPr dirty="0"/>
          </a:p>
        </p:txBody>
      </p:sp>
      <p:sp>
        <p:nvSpPr>
          <p:cNvPr id="152" name="Google Shape;152;g2bd96343ee2_0_16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153" name="Google Shape;153;g2bd96343ee2_0_163" title="Verdiepende video module 4 - Geloofsleven ontdekk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BDD01C09-003C-9338-77D6-FDE7AEBEB7CE}"/>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dirty="0">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6F318F"/>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2" name="Google Shape;26;g2c0bebbdf16_3_244">
            <a:extLst>
              <a:ext uri="{FF2B5EF4-FFF2-40B4-BE49-F238E27FC236}">
                <a16:creationId xmlns:a16="http://schemas.microsoft.com/office/drawing/2014/main" id="{352AC3D9-3B35-2014-097E-0013E362E704}"/>
              </a:ext>
            </a:extLst>
          </p:cNvPr>
          <p:cNvPicPr preferRelativeResize="0"/>
          <p:nvPr userDrawn="1"/>
        </p:nvPicPr>
        <p:blipFill rotWithShape="1">
          <a:blip r:embed="rId2">
            <a:alphaModFix/>
          </a:blip>
          <a:srcRect/>
          <a:stretch/>
        </p:blipFill>
        <p:spPr>
          <a:xfrm>
            <a:off x="8078870" y="-7434"/>
            <a:ext cx="1080000" cy="1080000"/>
          </a:xfrm>
          <a:prstGeom prst="rect">
            <a:avLst/>
          </a:prstGeom>
          <a:noFill/>
          <a:ln>
            <a:noFill/>
          </a:ln>
        </p:spPr>
      </p:pic>
    </p:spTree>
    <p:extLst>
      <p:ext uri="{BB962C8B-B14F-4D97-AF65-F5344CB8AC3E}">
        <p14:creationId xmlns:p14="http://schemas.microsoft.com/office/powerpoint/2010/main" val="23551232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riëntatievideo module 5 - Kerk-zijn vormgeven">
  <p:cSld name="Oriëntatievideo module 5 - Kerk-zijn vormgeven">
    <p:spTree>
      <p:nvGrpSpPr>
        <p:cNvPr id="1" name="Shape 154"/>
        <p:cNvGrpSpPr/>
        <p:nvPr/>
      </p:nvGrpSpPr>
      <p:grpSpPr>
        <a:xfrm>
          <a:off x="0" y="0"/>
          <a:ext cx="0" cy="0"/>
          <a:chOff x="0" y="0"/>
          <a:chExt cx="0" cy="0"/>
        </a:xfrm>
      </p:grpSpPr>
      <p:sp>
        <p:nvSpPr>
          <p:cNvPr id="155" name="Google Shape;155;g2bd96343ee2_0_172"/>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5</a:t>
            </a:r>
            <a:br>
              <a:rPr lang="nl-NL" dirty="0"/>
            </a:br>
            <a:r>
              <a:rPr lang="nl-NL" dirty="0"/>
              <a:t>Kerk-zijn vormgeven</a:t>
            </a:r>
            <a:endParaRPr dirty="0"/>
          </a:p>
        </p:txBody>
      </p:sp>
      <p:sp>
        <p:nvSpPr>
          <p:cNvPr id="156" name="Google Shape;156;g2bd96343ee2_0_17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157" name="Google Shape;157;g2bd96343ee2_0_172" title="Oriëntatievideo module 5 - Kerk-zijn vormgev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32;g2c0bebbdf16_3_258">
            <a:extLst>
              <a:ext uri="{FF2B5EF4-FFF2-40B4-BE49-F238E27FC236}">
                <a16:creationId xmlns:a16="http://schemas.microsoft.com/office/drawing/2014/main" id="{138258D3-15A6-F8D2-994C-E498B709EBDB}"/>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Verdiepende video module 5 - Kerk-zijn vormgeven">
  <p:cSld name="Reisgids video module 5 - Kerk-zijn vormgeven">
    <p:spTree>
      <p:nvGrpSpPr>
        <p:cNvPr id="1" name="Shape 158"/>
        <p:cNvGrpSpPr/>
        <p:nvPr/>
      </p:nvGrpSpPr>
      <p:grpSpPr>
        <a:xfrm>
          <a:off x="0" y="0"/>
          <a:ext cx="0" cy="0"/>
          <a:chOff x="0" y="0"/>
          <a:chExt cx="0" cy="0"/>
        </a:xfrm>
      </p:grpSpPr>
      <p:sp>
        <p:nvSpPr>
          <p:cNvPr id="159" name="Google Shape;159;g2bd96343ee2_0_181"/>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5</a:t>
            </a:r>
            <a:br>
              <a:rPr lang="nl-NL" dirty="0"/>
            </a:br>
            <a:r>
              <a:rPr lang="nl-NL" dirty="0"/>
              <a:t>Kerk-zijn vormgeven</a:t>
            </a:r>
            <a:endParaRPr dirty="0"/>
          </a:p>
        </p:txBody>
      </p:sp>
      <p:sp>
        <p:nvSpPr>
          <p:cNvPr id="160" name="Google Shape;160;g2bd96343ee2_0_18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161" name="Google Shape;161;g2bd96343ee2_0_181" title="Verdiepende video module 5 - Kerk-zijn vormgev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E1B772A2-6DBE-75DE-4B4D-E55C1ED03BCF}"/>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riëntatievideo module 6 - Doorgaan en delen">
  <p:cSld name="Oriëntatievideo module 6 - Doorgaan en delen">
    <p:spTree>
      <p:nvGrpSpPr>
        <p:cNvPr id="1" name="Shape 162"/>
        <p:cNvGrpSpPr/>
        <p:nvPr/>
      </p:nvGrpSpPr>
      <p:grpSpPr>
        <a:xfrm>
          <a:off x="0" y="0"/>
          <a:ext cx="0" cy="0"/>
          <a:chOff x="0" y="0"/>
          <a:chExt cx="0" cy="0"/>
        </a:xfrm>
      </p:grpSpPr>
      <p:sp>
        <p:nvSpPr>
          <p:cNvPr id="163" name="Google Shape;163;g2bd96343ee2_0_190"/>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6</a:t>
            </a:r>
            <a:br>
              <a:rPr lang="nl-NL" dirty="0"/>
            </a:br>
            <a:r>
              <a:rPr lang="nl-NL" dirty="0"/>
              <a:t>Doorgaan en delen</a:t>
            </a:r>
            <a:endParaRPr dirty="0"/>
          </a:p>
        </p:txBody>
      </p:sp>
      <p:sp>
        <p:nvSpPr>
          <p:cNvPr id="164" name="Google Shape;164;g2bd96343ee2_0_19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165" name="Google Shape;165;g2bd96343ee2_0_190" title="Oriëntatievideo module 6 - Doorgaan en del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32;g2c0bebbdf16_3_258">
            <a:extLst>
              <a:ext uri="{FF2B5EF4-FFF2-40B4-BE49-F238E27FC236}">
                <a16:creationId xmlns:a16="http://schemas.microsoft.com/office/drawing/2014/main" id="{BB6380FD-3CF7-E166-42A8-C4B0E9F4D492}"/>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diepende video module 6 - Doorgaan en delen (deel 1)">
  <p:cSld name="Reisgids video module 6 - Doorgaan en delen (1e video)">
    <p:spTree>
      <p:nvGrpSpPr>
        <p:cNvPr id="1" name="Shape 166"/>
        <p:cNvGrpSpPr/>
        <p:nvPr/>
      </p:nvGrpSpPr>
      <p:grpSpPr>
        <a:xfrm>
          <a:off x="0" y="0"/>
          <a:ext cx="0" cy="0"/>
          <a:chOff x="0" y="0"/>
          <a:chExt cx="0" cy="0"/>
        </a:xfrm>
      </p:grpSpPr>
      <p:sp>
        <p:nvSpPr>
          <p:cNvPr id="167" name="Google Shape;167;g2bd96343ee2_0_19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6</a:t>
            </a:r>
            <a:br>
              <a:rPr lang="nl-NL" dirty="0"/>
            </a:br>
            <a:r>
              <a:rPr lang="nl-NL" dirty="0"/>
              <a:t>Doorgaan en delen (1e video)</a:t>
            </a:r>
            <a:endParaRPr dirty="0"/>
          </a:p>
        </p:txBody>
      </p:sp>
      <p:sp>
        <p:nvSpPr>
          <p:cNvPr id="168" name="Google Shape;168;g2bd96343ee2_0_19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169" name="Google Shape;169;g2bd96343ee2_0_199" title="Verdiepende video module 6 - Doorgaan en del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6FACB9F3-CE8F-708F-18F0-2FC496E30636}"/>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diepende video module 6 - Doorgaan en delen (deel 2)">
  <p:cSld name="Reisgids video module 6 - Doorgaan en delen (2e video)">
    <p:spTree>
      <p:nvGrpSpPr>
        <p:cNvPr id="1" name="Shape 170"/>
        <p:cNvGrpSpPr/>
        <p:nvPr/>
      </p:nvGrpSpPr>
      <p:grpSpPr>
        <a:xfrm>
          <a:off x="0" y="0"/>
          <a:ext cx="0" cy="0"/>
          <a:chOff x="0" y="0"/>
          <a:chExt cx="0" cy="0"/>
        </a:xfrm>
      </p:grpSpPr>
      <p:sp>
        <p:nvSpPr>
          <p:cNvPr id="171" name="Google Shape;171;g2bd96343ee2_0_208"/>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6 - </a:t>
            </a:r>
            <a:br>
              <a:rPr lang="nl-NL" dirty="0"/>
            </a:br>
            <a:r>
              <a:rPr lang="nl-NL" dirty="0"/>
              <a:t>Doorgaan en delen (2e video)</a:t>
            </a:r>
            <a:endParaRPr dirty="0"/>
          </a:p>
        </p:txBody>
      </p:sp>
      <p:sp>
        <p:nvSpPr>
          <p:cNvPr id="172" name="Google Shape;172;g2bd96343ee2_0_208"/>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173" name="Google Shape;173;g2bd96343ee2_0_208" title="Verdiepende video module 6 - Doorgaan en delen (deel 2)">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BB8AFB7B-D6BD-8DA1-0019-EF80B3C4238A}"/>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cSld name="Reisgids video module 6 - Doorgaan en delen (3e video)">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6</a:t>
            </a:r>
            <a:br>
              <a:rPr lang="nl-NL" dirty="0"/>
            </a:br>
            <a:r>
              <a:rPr lang="nl-NL" dirty="0"/>
              <a:t>Doorgaan en delen (3e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177" name="Google Shape;177;g2bd96343ee2_0_217" title="Verdiepende video module 6 - Doorgaan en delen (deel 3)">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Oriëntatievideo module 11 - Sterke samenwerking">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11</a:t>
            </a:r>
            <a:br>
              <a:rPr lang="nl-NL" dirty="0"/>
            </a:br>
            <a:r>
              <a:rPr lang="nl-NL" dirty="0"/>
              <a:t>Sterke samenwerking</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4" name="Onlinemedia 3">
            <a:hlinkClick r:id="" action="ppaction://media"/>
            <a:extLst>
              <a:ext uri="{FF2B5EF4-FFF2-40B4-BE49-F238E27FC236}">
                <a16:creationId xmlns:a16="http://schemas.microsoft.com/office/drawing/2014/main" id="{644C9F6E-D98B-5F92-B6BB-A9C0F7D16B07}"/>
              </a:ext>
            </a:extLst>
          </p:cNvPr>
          <p:cNvPicPr>
            <a:picLocks noRot="1" noChangeAspect="1"/>
          </p:cNvPicPr>
          <p:nvPr userDrawn="1">
            <a:videoFile r:link="rId1"/>
          </p:nvPr>
        </p:nvPicPr>
        <p:blipFill>
          <a:blip r:embed="rId3"/>
          <a:stretch>
            <a:fillRect/>
          </a:stretch>
        </p:blipFill>
        <p:spPr>
          <a:xfrm>
            <a:off x="408750" y="1489001"/>
            <a:ext cx="5966400" cy="3371016"/>
          </a:xfrm>
          <a:prstGeom prst="rect">
            <a:avLst/>
          </a:prstGeom>
        </p:spPr>
      </p:pic>
      <p:pic>
        <p:nvPicPr>
          <p:cNvPr id="6" name="Google Shape;32;g2c0bebbdf16_3_258">
            <a:extLst>
              <a:ext uri="{FF2B5EF4-FFF2-40B4-BE49-F238E27FC236}">
                <a16:creationId xmlns:a16="http://schemas.microsoft.com/office/drawing/2014/main" id="{0FB58341-78F5-86F4-781C-B7826B799232}"/>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spTree>
    <p:extLst>
      <p:ext uri="{BB962C8B-B14F-4D97-AF65-F5344CB8AC3E}">
        <p14:creationId xmlns:p14="http://schemas.microsoft.com/office/powerpoint/2010/main" val="113011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Reisgids video module 11 - Sterke samenwerking">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11</a:t>
            </a:r>
            <a:br>
              <a:rPr lang="nl-NL" dirty="0"/>
            </a:br>
            <a:r>
              <a:rPr lang="nl-NL" dirty="0"/>
              <a:t>Sterkte samenwerking</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3" name="Onlinemedia 2">
            <a:hlinkClick r:id="" action="ppaction://media"/>
            <a:extLst>
              <a:ext uri="{FF2B5EF4-FFF2-40B4-BE49-F238E27FC236}">
                <a16:creationId xmlns:a16="http://schemas.microsoft.com/office/drawing/2014/main" id="{C7385442-9A4E-B66F-C469-7CF0CF6A4E5F}"/>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spTree>
    <p:extLst>
      <p:ext uri="{BB962C8B-B14F-4D97-AF65-F5344CB8AC3E}">
        <p14:creationId xmlns:p14="http://schemas.microsoft.com/office/powerpoint/2010/main" val="396126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12</a:t>
            </a:r>
            <a:br>
              <a:rPr lang="nl-NL" dirty="0"/>
            </a:br>
            <a:r>
              <a:rPr lang="nl-NL" dirty="0"/>
              <a:t>Financiële duurzaamheid (2e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5" name="Onlinemedia 4">
            <a:hlinkClick r:id="" action="ppaction://media"/>
            <a:extLst>
              <a:ext uri="{FF2B5EF4-FFF2-40B4-BE49-F238E27FC236}">
                <a16:creationId xmlns:a16="http://schemas.microsoft.com/office/drawing/2014/main" id="{0F7C70BC-D5CD-10D4-67FE-8AA96E0A2F6D}"/>
              </a:ext>
            </a:extLst>
          </p:cNvPr>
          <p:cNvPicPr>
            <a:picLocks noRot="1" noChangeAspect="1"/>
          </p:cNvPicPr>
          <p:nvPr userDrawn="1">
            <a:videoFile r:link="rId1"/>
          </p:nvPr>
        </p:nvPicPr>
        <p:blipFill>
          <a:blip r:embed="rId3"/>
          <a:stretch>
            <a:fillRect/>
          </a:stretch>
        </p:blipFill>
        <p:spPr>
          <a:xfrm>
            <a:off x="408750" y="1489000"/>
            <a:ext cx="5966400" cy="3371016"/>
          </a:xfrm>
          <a:prstGeom prst="rect">
            <a:avLst/>
          </a:prstGeom>
        </p:spPr>
      </p:pic>
      <p:pic>
        <p:nvPicPr>
          <p:cNvPr id="6" name="Google Shape;32;g2c0bebbdf16_3_258">
            <a:extLst>
              <a:ext uri="{FF2B5EF4-FFF2-40B4-BE49-F238E27FC236}">
                <a16:creationId xmlns:a16="http://schemas.microsoft.com/office/drawing/2014/main" id="{A7CC0448-5F31-B6CE-4308-BAB6DE8AA9A6}"/>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spTree>
    <p:extLst>
      <p:ext uri="{BB962C8B-B14F-4D97-AF65-F5344CB8AC3E}">
        <p14:creationId xmlns:p14="http://schemas.microsoft.com/office/powerpoint/2010/main" val="380414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12</a:t>
            </a:r>
            <a:br>
              <a:rPr lang="nl-NL" dirty="0"/>
            </a:br>
            <a:r>
              <a:rPr lang="nl-NL" dirty="0"/>
              <a:t>Financiële duurzaamheid (1e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4" name="Onlinemedia 3">
            <a:hlinkClick r:id="" action="ppaction://media"/>
            <a:extLst>
              <a:ext uri="{FF2B5EF4-FFF2-40B4-BE49-F238E27FC236}">
                <a16:creationId xmlns:a16="http://schemas.microsoft.com/office/drawing/2014/main" id="{56F88EF0-FAC7-E933-E78F-0AFCCE0137D3}"/>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spTree>
    <p:extLst>
      <p:ext uri="{BB962C8B-B14F-4D97-AF65-F5344CB8AC3E}">
        <p14:creationId xmlns:p14="http://schemas.microsoft.com/office/powerpoint/2010/main" val="260551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dirty="0">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72685B"/>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3" name="Google Shape;40;g2c0bebbdf16_3_274">
            <a:extLst>
              <a:ext uri="{FF2B5EF4-FFF2-40B4-BE49-F238E27FC236}">
                <a16:creationId xmlns:a16="http://schemas.microsoft.com/office/drawing/2014/main" id="{4CBC72B0-81D8-B2A1-C9AD-0609FAFCA8CE}"/>
              </a:ext>
            </a:extLst>
          </p:cNvPr>
          <p:cNvPicPr preferRelativeResize="0"/>
          <p:nvPr userDrawn="1"/>
        </p:nvPicPr>
        <p:blipFill rotWithShape="1">
          <a:blip r:embed="rId2">
            <a:alphaModFix/>
          </a:blip>
          <a:srcRect/>
          <a:stretch/>
        </p:blipFill>
        <p:spPr>
          <a:xfrm>
            <a:off x="8077961" y="-7428"/>
            <a:ext cx="1080000" cy="1080000"/>
          </a:xfrm>
          <a:prstGeom prst="rect">
            <a:avLst/>
          </a:prstGeom>
          <a:noFill/>
          <a:ln>
            <a:noFill/>
          </a:ln>
        </p:spPr>
      </p:pic>
    </p:spTree>
    <p:extLst>
      <p:ext uri="{BB962C8B-B14F-4D97-AF65-F5344CB8AC3E}">
        <p14:creationId xmlns:p14="http://schemas.microsoft.com/office/powerpoint/2010/main" val="6571579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12</a:t>
            </a:r>
            <a:br>
              <a:rPr lang="nl-NL" dirty="0"/>
            </a:br>
            <a:r>
              <a:rPr lang="nl-NL" dirty="0"/>
              <a:t>Financiële duurzaamheid (2e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3" name="Onlinemedia 2">
            <a:hlinkClick r:id="" action="ppaction://media"/>
            <a:extLst>
              <a:ext uri="{FF2B5EF4-FFF2-40B4-BE49-F238E27FC236}">
                <a16:creationId xmlns:a16="http://schemas.microsoft.com/office/drawing/2014/main" id="{30298D0F-CFA7-4361-1F97-555831285988}"/>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spTree>
    <p:extLst>
      <p:ext uri="{BB962C8B-B14F-4D97-AF65-F5344CB8AC3E}">
        <p14:creationId xmlns:p14="http://schemas.microsoft.com/office/powerpoint/2010/main" val="232506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1">
  <p:cSld name="TITLE_2">
    <p:bg>
      <p:bgPr>
        <a:noFill/>
        <a:effectLst/>
      </p:bgPr>
    </p:bg>
    <p:spTree>
      <p:nvGrpSpPr>
        <p:cNvPr id="1" name="Shape 41"/>
        <p:cNvGrpSpPr/>
        <p:nvPr/>
      </p:nvGrpSpPr>
      <p:grpSpPr>
        <a:xfrm>
          <a:off x="0" y="0"/>
          <a:ext cx="0" cy="0"/>
          <a:chOff x="0" y="0"/>
          <a:chExt cx="0" cy="0"/>
        </a:xfrm>
      </p:grpSpPr>
      <p:sp>
        <p:nvSpPr>
          <p:cNvPr id="42" name="Google Shape;42;g2c06013e0e0_2_122"/>
          <p:cNvSpPr txBox="1">
            <a:spLocks noGrp="1"/>
          </p:cNvSpPr>
          <p:nvPr>
            <p:ph type="ctrTitle"/>
          </p:nvPr>
        </p:nvSpPr>
        <p:spPr>
          <a:xfrm>
            <a:off x="311700" y="1863906"/>
            <a:ext cx="8520600" cy="890937"/>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4400"/>
              <a:buNone/>
              <a:defRPr sz="4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dirty="0"/>
          </a:p>
        </p:txBody>
      </p:sp>
      <p:sp>
        <p:nvSpPr>
          <p:cNvPr id="43" name="Google Shape;43;g2c06013e0e0_2_12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E88D24"/>
              </a:buClr>
              <a:buSzPts val="2200"/>
              <a:buNone/>
              <a:defRPr sz="2200" b="1">
                <a:solidFill>
                  <a:srgbClr val="E88D24"/>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4" name="Google Shape;44;g2c06013e0e0_2_12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
        <p:cNvGrpSpPr/>
        <p:nvPr/>
      </p:nvGrpSpPr>
      <p:grpSpPr>
        <a:xfrm>
          <a:off x="0" y="0"/>
          <a:ext cx="0" cy="0"/>
          <a:chOff x="0" y="0"/>
          <a:chExt cx="0" cy="0"/>
        </a:xfrm>
      </p:grpSpPr>
      <p:sp>
        <p:nvSpPr>
          <p:cNvPr id="61" name="Google Shape;61;p7"/>
          <p:cNvSpPr txBox="1">
            <a:spLocks noGrp="1"/>
          </p:cNvSpPr>
          <p:nvPr>
            <p:ph type="title"/>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2" name="Google Shape;62;p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5"/>
        <p:cNvGrpSpPr/>
        <p:nvPr/>
      </p:nvGrpSpPr>
      <p:grpSpPr>
        <a:xfrm>
          <a:off x="0" y="0"/>
          <a:ext cx="0" cy="0"/>
          <a:chOff x="0" y="0"/>
          <a:chExt cx="0" cy="0"/>
        </a:xfrm>
      </p:grpSpPr>
      <p:sp>
        <p:nvSpPr>
          <p:cNvPr id="56" name="Google Shape;56;p6"/>
          <p:cNvSpPr txBox="1">
            <a:spLocks noGrp="1"/>
          </p:cNvSpPr>
          <p:nvPr>
            <p:ph type="title"/>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7" name="Google Shape;57;p6"/>
          <p:cNvSpPr txBox="1">
            <a:spLocks noGrp="1"/>
          </p:cNvSpPr>
          <p:nvPr>
            <p:ph type="body" idx="1"/>
          </p:nvPr>
        </p:nvSpPr>
        <p:spPr>
          <a:xfrm>
            <a:off x="408750" y="1049403"/>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dirty="0"/>
          </a:p>
        </p:txBody>
      </p:sp>
      <p:sp>
        <p:nvSpPr>
          <p:cNvPr id="58" name="Google Shape;58;p6"/>
          <p:cNvSpPr txBox="1">
            <a:spLocks noGrp="1"/>
          </p:cNvSpPr>
          <p:nvPr>
            <p:ph type="body" idx="2"/>
          </p:nvPr>
        </p:nvSpPr>
        <p:spPr>
          <a:xfrm>
            <a:off x="4832401" y="1049403"/>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dirty="0"/>
          </a:p>
        </p:txBody>
      </p:sp>
      <p:sp>
        <p:nvSpPr>
          <p:cNvPr id="59" name="Google Shape;59;p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2"/>
        <p:cNvGrpSpPr/>
        <p:nvPr/>
      </p:nvGrpSpPr>
      <p:grpSpPr>
        <a:xfrm>
          <a:off x="0" y="0"/>
          <a:ext cx="0" cy="0"/>
          <a:chOff x="0" y="0"/>
          <a:chExt cx="0" cy="0"/>
        </a:xfrm>
      </p:grpSpPr>
      <p:sp>
        <p:nvSpPr>
          <p:cNvPr id="73" name="Google Shape;73;p11"/>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74" name="Google Shape;74;p1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3"/>
        <p:cNvGrpSpPr/>
        <p:nvPr/>
      </p:nvGrpSpPr>
      <p:grpSpPr>
        <a:xfrm>
          <a:off x="0" y="0"/>
          <a:ext cx="0" cy="0"/>
          <a:chOff x="0" y="0"/>
          <a:chExt cx="0" cy="0"/>
        </a:xfrm>
      </p:grpSpPr>
      <p:sp>
        <p:nvSpPr>
          <p:cNvPr id="64" name="Google Shape;64;p9"/>
          <p:cNvSpPr txBox="1">
            <a:spLocks noGrp="1"/>
          </p:cNvSpPr>
          <p:nvPr>
            <p:ph type="title"/>
          </p:nvPr>
        </p:nvSpPr>
        <p:spPr>
          <a:xfrm>
            <a:off x="490251"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b="1"/>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65" name="Google Shape;65;p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311700" y="219462"/>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D03631"/>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7" name="Google Shape;7;p2"/>
          <p:cNvSpPr txBox="1">
            <a:spLocks noGrp="1"/>
          </p:cNvSpPr>
          <p:nvPr>
            <p:ph type="body" idx="1"/>
          </p:nvPr>
        </p:nvSpPr>
        <p:spPr>
          <a:xfrm>
            <a:off x="304800" y="971615"/>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sp>
        <p:nvSpPr>
          <p:cNvPr id="8" name="Google Shape;8;p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9" name="Google Shape;9;p2" descr="Afbeelding met transport, verven, kunst&#10;&#10;Automatisch gegenereerde beschrijving"/>
          <p:cNvPicPr preferRelativeResize="0"/>
          <p:nvPr/>
        </p:nvPicPr>
        <p:blipFill rotWithShape="1">
          <a:blip r:embed="rId42">
            <a:alphaModFix/>
          </a:blip>
          <a:srcRect/>
          <a:stretch/>
        </p:blipFill>
        <p:spPr>
          <a:xfrm>
            <a:off x="8153486" y="2"/>
            <a:ext cx="1007999" cy="97161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9" r:id="rId1"/>
    <p:sldLayoutId id="2147483691" r:id="rId2"/>
    <p:sldLayoutId id="2147483692" r:id="rId3"/>
    <p:sldLayoutId id="2147483693" r:id="rId4"/>
    <p:sldLayoutId id="2147483654" r:id="rId5"/>
    <p:sldLayoutId id="2147483659" r:id="rId6"/>
    <p:sldLayoutId id="2147483658" r:id="rId7"/>
    <p:sldLayoutId id="2147483662" r:id="rId8"/>
    <p:sldLayoutId id="2147483660" r:id="rId9"/>
    <p:sldLayoutId id="2147483694" r:id="rId10"/>
    <p:sldLayoutId id="2147483655" r:id="rId11"/>
    <p:sldLayoutId id="2147483665" r:id="rId12"/>
    <p:sldLayoutId id="2147483666" r:id="rId13"/>
    <p:sldLayoutId id="2147483667" r:id="rId14"/>
    <p:sldLayoutId id="2147483668" r:id="rId15"/>
    <p:sldLayoutId id="2147483669" r:id="rId16"/>
    <p:sldLayoutId id="2147483670" r:id="rId17"/>
    <p:sldLayoutId id="2147483671" r:id="rId18"/>
    <p:sldLayoutId id="2147483672" r:id="rId19"/>
    <p:sldLayoutId id="2147483673" r:id="rId20"/>
    <p:sldLayoutId id="2147483674" r:id="rId21"/>
    <p:sldLayoutId id="2147483695" r:id="rId22"/>
    <p:sldLayoutId id="2147483676" r:id="rId23"/>
    <p:sldLayoutId id="2147483696" r:id="rId24"/>
    <p:sldLayoutId id="2147483678" r:id="rId25"/>
    <p:sldLayoutId id="2147483679" r:id="rId26"/>
    <p:sldLayoutId id="2147483680" r:id="rId27"/>
    <p:sldLayoutId id="2147483681" r:id="rId28"/>
    <p:sldLayoutId id="2147483682" r:id="rId29"/>
    <p:sldLayoutId id="2147483683" r:id="rId30"/>
    <p:sldLayoutId id="2147483684" r:id="rId31"/>
    <p:sldLayoutId id="2147483685" r:id="rId32"/>
    <p:sldLayoutId id="2147483686" r:id="rId33"/>
    <p:sldLayoutId id="2147483687" r:id="rId34"/>
    <p:sldLayoutId id="2147483688" r:id="rId35"/>
    <p:sldLayoutId id="2147483699" r:id="rId36"/>
    <p:sldLayoutId id="2147483697" r:id="rId37"/>
    <p:sldLayoutId id="2147483702" r:id="rId38"/>
    <p:sldLayoutId id="2147483700" r:id="rId39"/>
    <p:sldLayoutId id="2147483701"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youtube.com/watch?v=iskA2ZemWOA" TargetMode="External"/><Relationship Id="rId2" Type="http://schemas.openxmlformats.org/officeDocument/2006/relationships/slideLayout" Target="../slideLayouts/slideLayout21.xml"/><Relationship Id="rId1" Type="http://schemas.openxmlformats.org/officeDocument/2006/relationships/video" Target="https://www.youtube.com/embed/iskA2ZemWOA?feature=oembed" TargetMode="External"/><Relationship Id="rId5" Type="http://schemas.openxmlformats.org/officeDocument/2006/relationships/image" Target="../media/image35.jpeg"/><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6F9587-E54A-6C1A-560A-529D32464B5B}"/>
              </a:ext>
            </a:extLst>
          </p:cNvPr>
          <p:cNvSpPr>
            <a:spLocks noGrp="1"/>
          </p:cNvSpPr>
          <p:nvPr>
            <p:ph type="ctrTitle"/>
          </p:nvPr>
        </p:nvSpPr>
        <p:spPr>
          <a:xfrm>
            <a:off x="151274" y="439025"/>
            <a:ext cx="4345311" cy="3287400"/>
          </a:xfrm>
        </p:spPr>
        <p:txBody>
          <a:bodyPr anchor="t"/>
          <a:lstStyle/>
          <a:p>
            <a:pPr algn="l"/>
            <a:r>
              <a:rPr lang="nl-NL" dirty="0"/>
              <a:t>Financiële duurzaamheid</a:t>
            </a:r>
          </a:p>
        </p:txBody>
      </p:sp>
      <p:sp>
        <p:nvSpPr>
          <p:cNvPr id="6" name="Ondertitel 2">
            <a:extLst>
              <a:ext uri="{FF2B5EF4-FFF2-40B4-BE49-F238E27FC236}">
                <a16:creationId xmlns:a16="http://schemas.microsoft.com/office/drawing/2014/main" id="{DC6ADB5D-83A2-21CF-C2E8-660760677211}"/>
              </a:ext>
            </a:extLst>
          </p:cNvPr>
          <p:cNvSpPr txBox="1">
            <a:spLocks/>
          </p:cNvSpPr>
          <p:nvPr/>
        </p:nvSpPr>
        <p:spPr>
          <a:xfrm>
            <a:off x="76459" y="2302048"/>
            <a:ext cx="3221653" cy="792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200"/>
              <a:buFont typeface="Calibri"/>
              <a:buNone/>
              <a:defRPr sz="2200" b="1" i="0" u="none" strike="noStrike" cap="none">
                <a:solidFill>
                  <a:schemeClr val="dk1"/>
                </a:solidFill>
                <a:latin typeface="Calibri"/>
                <a:ea typeface="Calibri"/>
                <a:cs typeface="Calibri"/>
                <a:sym typeface="Calibri"/>
              </a:defRPr>
            </a:lvl1pPr>
            <a:lvl2pPr marL="914400" marR="0" lvl="1" indent="-317500" algn="ctr" rtl="0">
              <a:lnSpc>
                <a:spcPct val="100000"/>
              </a:lnSpc>
              <a:spcBef>
                <a:spcPts val="0"/>
              </a:spcBef>
              <a:spcAft>
                <a:spcPts val="0"/>
              </a:spcAft>
              <a:buClr>
                <a:schemeClr val="dk1"/>
              </a:buClr>
              <a:buSzPts val="2200"/>
              <a:buFont typeface="Calibri"/>
              <a:buNone/>
              <a:defRPr sz="2200" b="1" i="0" u="none" strike="noStrike" cap="none">
                <a:solidFill>
                  <a:schemeClr val="dk1"/>
                </a:solidFill>
                <a:latin typeface="Calibri"/>
                <a:ea typeface="Calibri"/>
                <a:cs typeface="Calibri"/>
                <a:sym typeface="Calibri"/>
              </a:defRPr>
            </a:lvl2pPr>
            <a:lvl3pPr marL="1371600" marR="0" lvl="2" indent="-317500" algn="ctr" rtl="0">
              <a:lnSpc>
                <a:spcPct val="100000"/>
              </a:lnSpc>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3pPr>
            <a:lvl4pPr marL="1828800" marR="0" lvl="3" indent="-317500" algn="ctr" rtl="0">
              <a:lnSpc>
                <a:spcPct val="100000"/>
              </a:lnSpc>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4pPr>
            <a:lvl5pPr marL="2286000" marR="0" lvl="4" indent="-317500" algn="ctr" rtl="0">
              <a:lnSpc>
                <a:spcPct val="100000"/>
              </a:lnSpc>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5pPr>
            <a:lvl6pPr marL="2743200" marR="0" lvl="5" indent="-317500" algn="ctr" rtl="0">
              <a:lnSpc>
                <a:spcPct val="100000"/>
              </a:lnSpc>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6pPr>
            <a:lvl7pPr marL="3200400" marR="0" lvl="6" indent="-317500" algn="ctr" rtl="0">
              <a:lnSpc>
                <a:spcPct val="100000"/>
              </a:lnSpc>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7pPr>
            <a:lvl8pPr marL="3657600" marR="0" lvl="7" indent="-317500" algn="ctr" rtl="0">
              <a:lnSpc>
                <a:spcPct val="100000"/>
              </a:lnSpc>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8pPr>
            <a:lvl9pPr marL="4114800" marR="0" lvl="8" indent="-317500" algn="ctr" rtl="0">
              <a:lnSpc>
                <a:spcPct val="100000"/>
              </a:lnSpc>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9pPr>
          </a:lstStyle>
          <a:p>
            <a:pPr algn="l"/>
            <a:r>
              <a:rPr lang="nl-NL" sz="1800" dirty="0">
                <a:solidFill>
                  <a:srgbClr val="000000"/>
                </a:solidFill>
                <a:latin typeface="Arial" panose="020B0604020202020204" pitchFamily="34" charset="0"/>
              </a:rPr>
              <a:t>Welkom bij het</a:t>
            </a:r>
          </a:p>
          <a:p>
            <a:pPr algn="l"/>
            <a:r>
              <a:rPr lang="nl-NL" sz="1800" dirty="0">
                <a:solidFill>
                  <a:srgbClr val="000000"/>
                </a:solidFill>
                <a:latin typeface="Arial" panose="020B0604020202020204" pitchFamily="34" charset="0"/>
              </a:rPr>
              <a:t>Verdiepingsprogramma:</a:t>
            </a:r>
          </a:p>
          <a:p>
            <a:pPr algn="l"/>
            <a:r>
              <a:rPr lang="nl-NL" sz="1800" dirty="0">
                <a:solidFill>
                  <a:srgbClr val="000000"/>
                </a:solidFill>
                <a:latin typeface="Arial" panose="020B0604020202020204" pitchFamily="34" charset="0"/>
              </a:rPr>
              <a:t>Passende Financiering</a:t>
            </a:r>
            <a:endParaRPr lang="nl-NL" dirty="0"/>
          </a:p>
          <a:p>
            <a:pPr algn="l"/>
            <a:br>
              <a:rPr lang="nl-NL" dirty="0"/>
            </a:br>
            <a:endParaRPr lang="nl-NL" dirty="0"/>
          </a:p>
        </p:txBody>
      </p:sp>
    </p:spTree>
    <p:extLst>
      <p:ext uri="{BB962C8B-B14F-4D97-AF65-F5344CB8AC3E}">
        <p14:creationId xmlns:p14="http://schemas.microsoft.com/office/powerpoint/2010/main" val="37926118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EC7F63-A1D0-09EE-C0C3-F3246DCC7A23}"/>
              </a:ext>
            </a:extLst>
          </p:cNvPr>
          <p:cNvSpPr>
            <a:spLocks noGrp="1"/>
          </p:cNvSpPr>
          <p:nvPr>
            <p:ph type="title"/>
          </p:nvPr>
        </p:nvSpPr>
        <p:spPr/>
        <p:txBody>
          <a:bodyPr/>
          <a:lstStyle/>
          <a:p>
            <a:r>
              <a:rPr lang="nl-NL" dirty="0"/>
              <a:t>Reisgids 1: </a:t>
            </a:r>
            <a:br>
              <a:rPr lang="nl-NL" dirty="0"/>
            </a:br>
            <a:r>
              <a:rPr lang="nl-NL" dirty="0"/>
              <a:t>Passende financiering</a:t>
            </a:r>
          </a:p>
        </p:txBody>
      </p:sp>
      <p:sp>
        <p:nvSpPr>
          <p:cNvPr id="3" name="Tijdelijke aanduiding voor tekst 2">
            <a:extLst>
              <a:ext uri="{FF2B5EF4-FFF2-40B4-BE49-F238E27FC236}">
                <a16:creationId xmlns:a16="http://schemas.microsoft.com/office/drawing/2014/main" id="{9A235397-83B6-F8C8-8E39-30940AAC1525}"/>
              </a:ext>
            </a:extLst>
          </p:cNvPr>
          <p:cNvSpPr>
            <a:spLocks noGrp="1"/>
          </p:cNvSpPr>
          <p:nvPr>
            <p:ph type="body" idx="1"/>
          </p:nvPr>
        </p:nvSpPr>
        <p:spPr/>
        <p:txBody>
          <a:bodyPr/>
          <a:lstStyle/>
          <a:p>
            <a:pPr marL="596900" lvl="1" indent="0" fontAlgn="base">
              <a:spcBef>
                <a:spcPts val="0"/>
              </a:spcBef>
              <a:buNone/>
            </a:pPr>
            <a:endParaRPr lang="nl-NL" b="0" i="0" u="none" strike="noStrike" dirty="0">
              <a:solidFill>
                <a:srgbClr val="000000"/>
              </a:solidFill>
              <a:effectLst/>
              <a:latin typeface="Calibri" panose="020F0502020204030204" pitchFamily="34" charset="0"/>
              <a:cs typeface="Calibri" panose="020F0502020204030204" pitchFamily="34" charset="0"/>
            </a:endParaRPr>
          </a:p>
          <a:p>
            <a:pPr marL="139700" indent="0" algn="just" rtl="0">
              <a:spcBef>
                <a:spcPts val="0"/>
              </a:spcBef>
              <a:spcAft>
                <a:spcPts val="0"/>
              </a:spcAft>
              <a:buNone/>
            </a:pPr>
            <a:r>
              <a:rPr lang="nl-NL" b="0" i="0" u="sng" dirty="0">
                <a:solidFill>
                  <a:srgbClr val="000000"/>
                </a:solidFill>
                <a:effectLst/>
                <a:latin typeface="Calibri" panose="020F0502020204030204" pitchFamily="34" charset="0"/>
                <a:cs typeface="Calibri" panose="020F0502020204030204" pitchFamily="34" charset="0"/>
              </a:rPr>
              <a:t>Samenwerken met anderen</a:t>
            </a:r>
          </a:p>
          <a:p>
            <a:pPr marL="139700" indent="0" algn="just" rtl="0">
              <a:spcBef>
                <a:spcPts val="0"/>
              </a:spcBef>
              <a:spcAft>
                <a:spcPts val="0"/>
              </a:spcAft>
              <a:buNone/>
            </a:pPr>
            <a:endParaRPr lang="nl-NL" b="0" dirty="0">
              <a:effectLst/>
              <a:latin typeface="Calibri" panose="020F0502020204030204" pitchFamily="34" charset="0"/>
              <a:cs typeface="Calibri" panose="020F0502020204030204" pitchFamily="34" charset="0"/>
            </a:endParaRPr>
          </a:p>
          <a:p>
            <a:pPr marL="482600" indent="-342900" algn="just" rtl="0">
              <a:spcBef>
                <a:spcPts val="0"/>
              </a:spcBef>
              <a:spcAft>
                <a:spcPts val="0"/>
              </a:spcAft>
              <a:buFont typeface="+mj-lt"/>
              <a:buAutoNum type="arabicPeriod" startAt="10"/>
            </a:pPr>
            <a:r>
              <a:rPr lang="nl-NL" b="0" i="0" u="none" strike="noStrike" dirty="0">
                <a:solidFill>
                  <a:srgbClr val="000000"/>
                </a:solidFill>
                <a:effectLst/>
                <a:latin typeface="Calibri" panose="020F0502020204030204" pitchFamily="34" charset="0"/>
                <a:cs typeface="Calibri" panose="020F0502020204030204" pitchFamily="34" charset="0"/>
              </a:rPr>
              <a:t>Doorgaande fondsenwerving</a:t>
            </a:r>
          </a:p>
          <a:p>
            <a:pPr marL="482600" indent="-342900" algn="just" rtl="0">
              <a:spcBef>
                <a:spcPts val="0"/>
              </a:spcBef>
              <a:spcAft>
                <a:spcPts val="0"/>
              </a:spcAft>
              <a:buFont typeface="+mj-lt"/>
              <a:buAutoNum type="arabicPeriod" startAt="10"/>
            </a:pPr>
            <a:endParaRPr lang="nl-NL" b="0" dirty="0">
              <a:latin typeface="Calibri" panose="020F0502020204030204" pitchFamily="34" charset="0"/>
              <a:cs typeface="Calibri" panose="020F0502020204030204" pitchFamily="34" charset="0"/>
            </a:endParaRPr>
          </a:p>
          <a:p>
            <a:pPr marL="482600" indent="-342900" algn="just" rtl="0">
              <a:spcBef>
                <a:spcPts val="0"/>
              </a:spcBef>
              <a:spcAft>
                <a:spcPts val="0"/>
              </a:spcAft>
              <a:buFont typeface="+mj-lt"/>
              <a:buAutoNum type="arabicPeriod" startAt="10"/>
            </a:pPr>
            <a:r>
              <a:rPr lang="nl-NL" b="0" i="0" u="none" strike="noStrike" dirty="0">
                <a:solidFill>
                  <a:srgbClr val="000000"/>
                </a:solidFill>
                <a:effectLst/>
                <a:latin typeface="Calibri" panose="020F0502020204030204" pitchFamily="34" charset="0"/>
                <a:cs typeface="Calibri" panose="020F0502020204030204" pitchFamily="34" charset="0"/>
              </a:rPr>
              <a:t>De sociaal-maatschappelijke activiteiten van de pioniersplek laten subsidiëren</a:t>
            </a:r>
          </a:p>
          <a:p>
            <a:pPr marL="482600" indent="-342900" algn="just" rtl="0">
              <a:spcBef>
                <a:spcPts val="0"/>
              </a:spcBef>
              <a:spcAft>
                <a:spcPts val="0"/>
              </a:spcAft>
              <a:buFont typeface="+mj-lt"/>
              <a:buAutoNum type="arabicPeriod" startAt="10"/>
            </a:pPr>
            <a:endParaRPr lang="nl-NL" b="0" dirty="0">
              <a:latin typeface="Calibri" panose="020F0502020204030204" pitchFamily="34" charset="0"/>
              <a:cs typeface="Calibri" panose="020F0502020204030204" pitchFamily="34" charset="0"/>
            </a:endParaRPr>
          </a:p>
          <a:p>
            <a:pPr marL="482600" indent="-342900" rtl="0">
              <a:spcBef>
                <a:spcPts val="0"/>
              </a:spcBef>
              <a:spcAft>
                <a:spcPts val="0"/>
              </a:spcAft>
              <a:buFont typeface="+mj-lt"/>
              <a:buAutoNum type="arabicPeriod" startAt="10"/>
            </a:pPr>
            <a:r>
              <a:rPr lang="nl-NL" b="0" i="0" u="none" strike="noStrike" dirty="0">
                <a:solidFill>
                  <a:srgbClr val="000000"/>
                </a:solidFill>
                <a:effectLst/>
                <a:latin typeface="Calibri" panose="020F0502020204030204" pitchFamily="34" charset="0"/>
                <a:cs typeface="Calibri" panose="020F0502020204030204" pitchFamily="34" charset="0"/>
              </a:rPr>
              <a:t>Blijvende ondersteuning door de zendende kerk(en), in een wederkerige relatie</a:t>
            </a:r>
            <a:br>
              <a:rPr lang="nl-NL" dirty="0"/>
            </a:br>
            <a:br>
              <a:rPr lang="nl-NL" dirty="0">
                <a:latin typeface="Calibri" panose="020F0502020204030204" pitchFamily="34" charset="0"/>
                <a:cs typeface="Calibri" panose="020F0502020204030204" pitchFamily="34" charset="0"/>
              </a:rPr>
            </a:br>
            <a:br>
              <a:rPr lang="nl-NL" dirty="0">
                <a:latin typeface="Calibri" panose="020F0502020204030204" pitchFamily="34" charset="0"/>
                <a:cs typeface="Calibri" panose="020F0502020204030204" pitchFamily="34" charset="0"/>
              </a:rPr>
            </a:br>
            <a:br>
              <a:rPr lang="nl-NL" dirty="0">
                <a:latin typeface="Calibri" panose="020F0502020204030204" pitchFamily="34" charset="0"/>
                <a:cs typeface="Calibri" panose="020F0502020204030204" pitchFamily="34" charset="0"/>
              </a:rPr>
            </a:br>
            <a:endParaRPr lang="nl-NL" b="0" i="0" u="none" strike="noStrike"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746363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EC7F63-A1D0-09EE-C0C3-F3246DCC7A23}"/>
              </a:ext>
            </a:extLst>
          </p:cNvPr>
          <p:cNvSpPr>
            <a:spLocks noGrp="1"/>
          </p:cNvSpPr>
          <p:nvPr>
            <p:ph type="title"/>
          </p:nvPr>
        </p:nvSpPr>
        <p:spPr/>
        <p:txBody>
          <a:bodyPr/>
          <a:lstStyle/>
          <a:p>
            <a:r>
              <a:rPr lang="nl-NL" dirty="0"/>
              <a:t>Reisgids 1: </a:t>
            </a:r>
            <a:br>
              <a:rPr lang="nl-NL" dirty="0"/>
            </a:br>
            <a:r>
              <a:rPr lang="nl-NL" dirty="0"/>
              <a:t>Passende financiering</a:t>
            </a:r>
          </a:p>
        </p:txBody>
      </p:sp>
      <p:pic>
        <p:nvPicPr>
          <p:cNvPr id="6" name="Afbeelding 5">
            <a:extLst>
              <a:ext uri="{FF2B5EF4-FFF2-40B4-BE49-F238E27FC236}">
                <a16:creationId xmlns:a16="http://schemas.microsoft.com/office/drawing/2014/main" id="{D5D9ADB9-32CB-0AC8-884E-EFCBF3B9F695}"/>
              </a:ext>
            </a:extLst>
          </p:cNvPr>
          <p:cNvPicPr>
            <a:picLocks noChangeAspect="1"/>
          </p:cNvPicPr>
          <p:nvPr/>
        </p:nvPicPr>
        <p:blipFill>
          <a:blip r:embed="rId2"/>
          <a:srcRect/>
          <a:stretch/>
        </p:blipFill>
        <p:spPr>
          <a:xfrm>
            <a:off x="3959603" y="2264640"/>
            <a:ext cx="1224794" cy="1031405"/>
          </a:xfrm>
          <a:prstGeom prst="rect">
            <a:avLst/>
          </a:prstGeom>
        </p:spPr>
      </p:pic>
    </p:spTree>
    <p:extLst>
      <p:ext uri="{BB962C8B-B14F-4D97-AF65-F5344CB8AC3E}">
        <p14:creationId xmlns:p14="http://schemas.microsoft.com/office/powerpoint/2010/main" val="4022891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EC7F63-A1D0-09EE-C0C3-F3246DCC7A23}"/>
              </a:ext>
            </a:extLst>
          </p:cNvPr>
          <p:cNvSpPr>
            <a:spLocks noGrp="1"/>
          </p:cNvSpPr>
          <p:nvPr>
            <p:ph type="title"/>
          </p:nvPr>
        </p:nvSpPr>
        <p:spPr/>
        <p:txBody>
          <a:bodyPr/>
          <a:lstStyle/>
          <a:p>
            <a:r>
              <a:rPr lang="nl-NL" dirty="0"/>
              <a:t>Reisgids 2: </a:t>
            </a:r>
            <a:br>
              <a:rPr lang="nl-NL" dirty="0"/>
            </a:br>
            <a:r>
              <a:rPr lang="nl-NL" dirty="0"/>
              <a:t>Hulpbronnen voor passende financiering</a:t>
            </a:r>
          </a:p>
        </p:txBody>
      </p:sp>
      <p:sp>
        <p:nvSpPr>
          <p:cNvPr id="3" name="Tijdelijke aanduiding voor tekst 2">
            <a:extLst>
              <a:ext uri="{FF2B5EF4-FFF2-40B4-BE49-F238E27FC236}">
                <a16:creationId xmlns:a16="http://schemas.microsoft.com/office/drawing/2014/main" id="{9A235397-83B6-F8C8-8E39-30940AAC1525}"/>
              </a:ext>
            </a:extLst>
          </p:cNvPr>
          <p:cNvSpPr>
            <a:spLocks noGrp="1"/>
          </p:cNvSpPr>
          <p:nvPr>
            <p:ph type="body" idx="1"/>
          </p:nvPr>
        </p:nvSpPr>
        <p:spPr/>
        <p:txBody>
          <a:bodyPr/>
          <a:lstStyle/>
          <a:p>
            <a:pPr marL="139700" indent="0" fontAlgn="base">
              <a:buNone/>
            </a:pPr>
            <a:endParaRPr lang="nl-NL" b="0" i="0" u="none" strike="noStrike" dirty="0">
              <a:solidFill>
                <a:srgbClr val="000000"/>
              </a:solidFill>
              <a:effectLst/>
              <a:latin typeface="Calibri" panose="020F0502020204030204" pitchFamily="34" charset="0"/>
              <a:cs typeface="Calibri" panose="020F0502020204030204" pitchFamily="34" charset="0"/>
            </a:endParaRPr>
          </a:p>
          <a:p>
            <a:pPr marL="482600" indent="-342900" rtl="0" fontAlgn="base">
              <a:spcBef>
                <a:spcPts val="0"/>
              </a:spcBef>
              <a:spcAft>
                <a:spcPts val="0"/>
              </a:spcAft>
              <a:buFont typeface="+mj-lt"/>
              <a:buAutoNum type="alphaLcPeriod"/>
            </a:pPr>
            <a:r>
              <a:rPr lang="nl-NL" b="0" i="0" u="none" strike="noStrike" dirty="0">
                <a:solidFill>
                  <a:srgbClr val="000000"/>
                </a:solidFill>
                <a:effectLst/>
                <a:latin typeface="Calibri" panose="020F0502020204030204" pitchFamily="34" charset="0"/>
                <a:cs typeface="Calibri" panose="020F0502020204030204" pitchFamily="34" charset="0"/>
              </a:rPr>
              <a:t>Mensen (gaven, talenten, tijd en energie)</a:t>
            </a:r>
          </a:p>
          <a:p>
            <a:pPr marL="482600" indent="-342900" rtl="0" fontAlgn="base">
              <a:spcBef>
                <a:spcPts val="0"/>
              </a:spcBef>
              <a:spcAft>
                <a:spcPts val="0"/>
              </a:spcAft>
              <a:buFont typeface="+mj-lt"/>
              <a:buAutoNum type="alphaL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marL="482600" indent="-342900" rtl="0" fontAlgn="base">
              <a:spcBef>
                <a:spcPts val="0"/>
              </a:spcBef>
              <a:spcAft>
                <a:spcPts val="0"/>
              </a:spcAft>
              <a:buFont typeface="+mj-lt"/>
              <a:buAutoNum type="alphaLcPeriod"/>
            </a:pPr>
            <a:r>
              <a:rPr lang="nl-NL" b="0" i="0" u="none" strike="noStrike" dirty="0">
                <a:solidFill>
                  <a:srgbClr val="000000"/>
                </a:solidFill>
                <a:effectLst/>
                <a:latin typeface="Calibri" panose="020F0502020204030204" pitchFamily="34" charset="0"/>
                <a:cs typeface="Calibri" panose="020F0502020204030204" pitchFamily="34" charset="0"/>
              </a:rPr>
              <a:t>Middelen (gebouwen, grond, spullen, geld)</a:t>
            </a:r>
          </a:p>
          <a:p>
            <a:pPr marL="482600" indent="-342900" rtl="0" fontAlgn="base">
              <a:spcBef>
                <a:spcPts val="0"/>
              </a:spcBef>
              <a:spcAft>
                <a:spcPts val="0"/>
              </a:spcAft>
              <a:buFont typeface="+mj-lt"/>
              <a:buAutoNum type="alphaL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marL="482600" indent="-342900" rtl="0" fontAlgn="base">
              <a:spcBef>
                <a:spcPts val="0"/>
              </a:spcBef>
              <a:spcAft>
                <a:spcPts val="0"/>
              </a:spcAft>
              <a:buFont typeface="+mj-lt"/>
              <a:buAutoNum type="alphaLcPeriod"/>
            </a:pPr>
            <a:r>
              <a:rPr lang="nl-NL" b="0" i="0" u="none" strike="noStrike" dirty="0">
                <a:solidFill>
                  <a:srgbClr val="000000"/>
                </a:solidFill>
                <a:effectLst/>
                <a:latin typeface="Calibri" panose="020F0502020204030204" pitchFamily="34" charset="0"/>
                <a:cs typeface="Calibri" panose="020F0502020204030204" pitchFamily="34" charset="0"/>
              </a:rPr>
              <a:t>Connecties (relevante contacten voor samenwerking en/of support) </a:t>
            </a:r>
          </a:p>
          <a:p>
            <a:pPr marL="482600" indent="-342900" rtl="0" fontAlgn="base">
              <a:spcBef>
                <a:spcPts val="0"/>
              </a:spcBef>
              <a:spcAft>
                <a:spcPts val="0"/>
              </a:spcAft>
              <a:buFont typeface="+mj-lt"/>
              <a:buAutoNum type="alphaL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marL="482600" indent="-342900" rtl="0" fontAlgn="base">
              <a:spcBef>
                <a:spcPts val="0"/>
              </a:spcBef>
              <a:spcAft>
                <a:spcPts val="0"/>
              </a:spcAft>
              <a:buFont typeface="+mj-lt"/>
              <a:buAutoNum type="alphaLcPeriod"/>
            </a:pPr>
            <a:r>
              <a:rPr lang="nl-NL" b="0" i="0" u="none" strike="noStrike" dirty="0">
                <a:solidFill>
                  <a:srgbClr val="000000"/>
                </a:solidFill>
                <a:effectLst/>
                <a:latin typeface="Calibri" panose="020F0502020204030204" pitchFamily="34" charset="0"/>
                <a:cs typeface="Calibri" panose="020F0502020204030204" pitchFamily="34" charset="0"/>
              </a:rPr>
              <a:t>Diensten (waardevol aanbod dat ontwikkeld is bij de proefplek)</a:t>
            </a:r>
          </a:p>
        </p:txBody>
      </p:sp>
    </p:spTree>
    <p:extLst>
      <p:ext uri="{BB962C8B-B14F-4D97-AF65-F5344CB8AC3E}">
        <p14:creationId xmlns:p14="http://schemas.microsoft.com/office/powerpoint/2010/main" val="320393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31909D-B607-21C7-C12D-32ACE42F751A}"/>
              </a:ext>
            </a:extLst>
          </p:cNvPr>
          <p:cNvSpPr>
            <a:spLocks noGrp="1"/>
          </p:cNvSpPr>
          <p:nvPr>
            <p:ph type="title"/>
          </p:nvPr>
        </p:nvSpPr>
        <p:spPr/>
        <p:txBody>
          <a:bodyPr/>
          <a:lstStyle/>
          <a:p>
            <a:r>
              <a:rPr lang="nl-NL" dirty="0"/>
              <a:t>Route</a:t>
            </a:r>
          </a:p>
        </p:txBody>
      </p:sp>
      <p:pic>
        <p:nvPicPr>
          <p:cNvPr id="3" name="Afbeelding 2" descr="Afbeelding met tekst, schermopname, lijn, Perceel&#10;&#10;Automatisch gegenereerde beschrijving">
            <a:extLst>
              <a:ext uri="{FF2B5EF4-FFF2-40B4-BE49-F238E27FC236}">
                <a16:creationId xmlns:a16="http://schemas.microsoft.com/office/drawing/2014/main" id="{E25231D0-CC89-8CE1-0719-6CFD022C8121}"/>
              </a:ext>
            </a:extLst>
          </p:cNvPr>
          <p:cNvPicPr>
            <a:picLocks noChangeAspect="1"/>
          </p:cNvPicPr>
          <p:nvPr/>
        </p:nvPicPr>
        <p:blipFill>
          <a:blip r:embed="rId2"/>
          <a:stretch>
            <a:fillRect/>
          </a:stretch>
        </p:blipFill>
        <p:spPr>
          <a:xfrm>
            <a:off x="1761231" y="778525"/>
            <a:ext cx="5621538" cy="4073419"/>
          </a:xfrm>
          <a:prstGeom prst="rect">
            <a:avLst/>
          </a:prstGeom>
        </p:spPr>
      </p:pic>
    </p:spTree>
    <p:extLst>
      <p:ext uri="{BB962C8B-B14F-4D97-AF65-F5344CB8AC3E}">
        <p14:creationId xmlns:p14="http://schemas.microsoft.com/office/powerpoint/2010/main" val="37667455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AD38A0-C2D0-7445-65CC-A9659608DD31}"/>
              </a:ext>
            </a:extLst>
          </p:cNvPr>
          <p:cNvSpPr>
            <a:spLocks noGrp="1"/>
          </p:cNvSpPr>
          <p:nvPr>
            <p:ph type="title"/>
          </p:nvPr>
        </p:nvSpPr>
        <p:spPr>
          <a:xfrm>
            <a:off x="311700" y="205825"/>
            <a:ext cx="7993314" cy="572700"/>
          </a:xfrm>
        </p:spPr>
        <p:txBody>
          <a:bodyPr/>
          <a:lstStyle/>
          <a:p>
            <a:r>
              <a:rPr lang="nl-NL" dirty="0"/>
              <a:t>Oriëntatie 1: </a:t>
            </a:r>
            <a:br>
              <a:rPr lang="nl-NL" dirty="0"/>
            </a:br>
            <a:r>
              <a:rPr lang="nl-NL" dirty="0"/>
              <a:t>Je gaat op reis en neemt mee…</a:t>
            </a:r>
          </a:p>
        </p:txBody>
      </p:sp>
      <p:sp>
        <p:nvSpPr>
          <p:cNvPr id="3" name="Tijdelijke aanduiding voor tekst 2">
            <a:extLst>
              <a:ext uri="{FF2B5EF4-FFF2-40B4-BE49-F238E27FC236}">
                <a16:creationId xmlns:a16="http://schemas.microsoft.com/office/drawing/2014/main" id="{DF481A3E-37A5-25CE-E1B2-F576E1CF6A3D}"/>
              </a:ext>
            </a:extLst>
          </p:cNvPr>
          <p:cNvSpPr>
            <a:spLocks noGrp="1"/>
          </p:cNvSpPr>
          <p:nvPr>
            <p:ph type="body" idx="1"/>
          </p:nvPr>
        </p:nvSpPr>
        <p:spPr/>
        <p:txBody>
          <a:bodyPr/>
          <a:lstStyle/>
          <a:p>
            <a:pPr marL="457200"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marL="482600" indent="-342900" rtl="0" fontAlgn="base">
              <a:spcBef>
                <a:spcPts val="0"/>
              </a:spcBef>
              <a:spcAft>
                <a:spcPts val="0"/>
              </a:spcAft>
              <a:buFont typeface="+mj-lt"/>
              <a:buAutoNum type="alphaLcPeriod"/>
            </a:pPr>
            <a:r>
              <a:rPr lang="nl-NL" b="0" i="0" u="none" strike="noStrike" dirty="0">
                <a:solidFill>
                  <a:srgbClr val="000000"/>
                </a:solidFill>
                <a:effectLst/>
                <a:latin typeface="Calibri" panose="020F0502020204030204" pitchFamily="34" charset="0"/>
                <a:cs typeface="Calibri" panose="020F0502020204030204" pitchFamily="34" charset="0"/>
              </a:rPr>
              <a:t>Mensen (gaven, talenten, tijd en energie)</a:t>
            </a:r>
          </a:p>
          <a:p>
            <a:pPr marL="482600" indent="-342900" rtl="0" fontAlgn="base">
              <a:spcBef>
                <a:spcPts val="0"/>
              </a:spcBef>
              <a:spcAft>
                <a:spcPts val="0"/>
              </a:spcAft>
              <a:buFont typeface="+mj-lt"/>
              <a:buAutoNum type="alphaL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marL="482600" indent="-342900" rtl="0" fontAlgn="base">
              <a:spcBef>
                <a:spcPts val="0"/>
              </a:spcBef>
              <a:spcAft>
                <a:spcPts val="0"/>
              </a:spcAft>
              <a:buFont typeface="+mj-lt"/>
              <a:buAutoNum type="alphaLcPeriod"/>
            </a:pPr>
            <a:r>
              <a:rPr lang="nl-NL" b="0" i="0" u="none" strike="noStrike" dirty="0">
                <a:solidFill>
                  <a:srgbClr val="000000"/>
                </a:solidFill>
                <a:effectLst/>
                <a:latin typeface="Calibri" panose="020F0502020204030204" pitchFamily="34" charset="0"/>
                <a:cs typeface="Calibri" panose="020F0502020204030204" pitchFamily="34" charset="0"/>
              </a:rPr>
              <a:t>Middelen (gebouwen, grond, spullen, geld)</a:t>
            </a:r>
          </a:p>
          <a:p>
            <a:pPr marL="482600" indent="-342900" rtl="0" fontAlgn="base">
              <a:spcBef>
                <a:spcPts val="0"/>
              </a:spcBef>
              <a:spcAft>
                <a:spcPts val="0"/>
              </a:spcAft>
              <a:buFont typeface="+mj-lt"/>
              <a:buAutoNum type="alphaL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marL="482600" indent="-342900" rtl="0" fontAlgn="base">
              <a:spcBef>
                <a:spcPts val="0"/>
              </a:spcBef>
              <a:spcAft>
                <a:spcPts val="0"/>
              </a:spcAft>
              <a:buFont typeface="+mj-lt"/>
              <a:buAutoNum type="alphaLcPeriod"/>
            </a:pPr>
            <a:r>
              <a:rPr lang="nl-NL" b="0" i="0" u="none" strike="noStrike" dirty="0">
                <a:solidFill>
                  <a:srgbClr val="000000"/>
                </a:solidFill>
                <a:effectLst/>
                <a:latin typeface="Calibri" panose="020F0502020204030204" pitchFamily="34" charset="0"/>
                <a:cs typeface="Calibri" panose="020F0502020204030204" pitchFamily="34" charset="0"/>
              </a:rPr>
              <a:t>Connecties (relevante contacten voor samenwerking en/of support) </a:t>
            </a:r>
          </a:p>
          <a:p>
            <a:pPr marL="482600" indent="-342900" rtl="0" fontAlgn="base">
              <a:spcBef>
                <a:spcPts val="0"/>
              </a:spcBef>
              <a:spcAft>
                <a:spcPts val="0"/>
              </a:spcAft>
              <a:buFont typeface="+mj-lt"/>
              <a:buAutoNum type="alphaL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marL="482600" indent="-342900" rtl="0" fontAlgn="base">
              <a:spcBef>
                <a:spcPts val="0"/>
              </a:spcBef>
              <a:spcAft>
                <a:spcPts val="0"/>
              </a:spcAft>
              <a:buFont typeface="+mj-lt"/>
              <a:buAutoNum type="alphaLcPeriod"/>
            </a:pPr>
            <a:r>
              <a:rPr lang="nl-NL" b="0" i="0" u="none" strike="noStrike" dirty="0">
                <a:solidFill>
                  <a:srgbClr val="000000"/>
                </a:solidFill>
                <a:effectLst/>
                <a:latin typeface="Calibri" panose="020F0502020204030204" pitchFamily="34" charset="0"/>
                <a:cs typeface="Calibri" panose="020F0502020204030204" pitchFamily="34" charset="0"/>
              </a:rPr>
              <a:t>Diensten (waardevol aanbod dat ontwikkeld is bij de proefplek)</a:t>
            </a:r>
          </a:p>
          <a:p>
            <a:pPr lvl="2"/>
            <a:endParaRPr lang="nl-NL"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4748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AD38A0-C2D0-7445-65CC-A9659608DD31}"/>
              </a:ext>
            </a:extLst>
          </p:cNvPr>
          <p:cNvSpPr>
            <a:spLocks noGrp="1"/>
          </p:cNvSpPr>
          <p:nvPr>
            <p:ph type="title"/>
          </p:nvPr>
        </p:nvSpPr>
        <p:spPr/>
        <p:txBody>
          <a:bodyPr/>
          <a:lstStyle/>
          <a:p>
            <a:r>
              <a:rPr lang="nl-NL" dirty="0"/>
              <a:t>Oriëntatie 2: </a:t>
            </a:r>
            <a:br>
              <a:rPr lang="nl-NL" dirty="0"/>
            </a:br>
            <a:r>
              <a:rPr lang="nl-NL" dirty="0"/>
              <a:t>Besef van eigen waarde</a:t>
            </a:r>
          </a:p>
        </p:txBody>
      </p:sp>
      <p:sp>
        <p:nvSpPr>
          <p:cNvPr id="3" name="Tijdelijke aanduiding voor tekst 2">
            <a:extLst>
              <a:ext uri="{FF2B5EF4-FFF2-40B4-BE49-F238E27FC236}">
                <a16:creationId xmlns:a16="http://schemas.microsoft.com/office/drawing/2014/main" id="{DF481A3E-37A5-25CE-E1B2-F576E1CF6A3D}"/>
              </a:ext>
            </a:extLst>
          </p:cNvPr>
          <p:cNvSpPr>
            <a:spLocks noGrp="1"/>
          </p:cNvSpPr>
          <p:nvPr>
            <p:ph type="body" idx="1"/>
          </p:nvPr>
        </p:nvSpPr>
        <p:spPr/>
        <p:txBody>
          <a:bodyPr/>
          <a:lstStyle/>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Waarin zijn we de afgelopen periode gegroeid op het gebied van financiële duurzaamheid? </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Voor teams die het basisprogramma hebben gedaan: zijn we aan de slag gegaan met de vervolgroute die we bedachten bij dit programma? Wat heeft dit gebracht?</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Wat missen de mensen in onze omgeving als onze proefplek niet meer zou bestaan? </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Hoe onderscheiden wij ons van andere initiatieven?</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Kunnen we onze toegevoegde waarde voor de omgeving nog meer kunnen laten groeien of beter zichtbaar maken? Zo ja, hoe?</a:t>
            </a:r>
          </a:p>
          <a:p>
            <a:pPr lvl="2"/>
            <a:endParaRPr lang="nl-NL"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429854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309116-A8F6-DE6E-7DDF-849254292394}"/>
              </a:ext>
            </a:extLst>
          </p:cNvPr>
          <p:cNvSpPr>
            <a:spLocks noGrp="1"/>
          </p:cNvSpPr>
          <p:nvPr>
            <p:ph type="title"/>
          </p:nvPr>
        </p:nvSpPr>
        <p:spPr/>
        <p:txBody>
          <a:bodyPr/>
          <a:lstStyle/>
          <a:p>
            <a:r>
              <a:rPr lang="nl-NL" dirty="0"/>
              <a:t>Kompas 1: </a:t>
            </a:r>
            <a:br>
              <a:rPr lang="nl-NL" dirty="0"/>
            </a:br>
            <a:r>
              <a:rPr lang="nl-NL" dirty="0"/>
              <a:t>Talenten benutten</a:t>
            </a:r>
          </a:p>
        </p:txBody>
      </p:sp>
      <p:sp>
        <p:nvSpPr>
          <p:cNvPr id="3" name="Tijdelijke aanduiding voor tekst 2">
            <a:extLst>
              <a:ext uri="{FF2B5EF4-FFF2-40B4-BE49-F238E27FC236}">
                <a16:creationId xmlns:a16="http://schemas.microsoft.com/office/drawing/2014/main" id="{86D8BDA0-E2BA-F838-ACB0-AF348946BA8B}"/>
              </a:ext>
            </a:extLst>
          </p:cNvPr>
          <p:cNvSpPr>
            <a:spLocks noGrp="1"/>
          </p:cNvSpPr>
          <p:nvPr>
            <p:ph type="body" idx="1"/>
          </p:nvPr>
        </p:nvSpPr>
        <p:spPr/>
        <p:txBody>
          <a:bodyPr/>
          <a:lstStyle/>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Ieder denkt voor zichzelf na over de mogelijke betekenis van deze gelijkenis.</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We wisselen met elkaar uit welke betekenis wij zelf geven aan deze gelijkenis.</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Als we kijken naar wat we als team ‘in huis’ hebben voor financiële duurzaamheid, in welk personage herkennen wij ons dan als team? Zijn we het daarover eens met elkaar? Waarom wel of niet?</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Ervaren wij wat we beschikbaar hebben voor onze proefplek als iets dat we in beheer gekregen hebben ten dienste van een ander?</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We reageren op de volgende stelling, in relatie tot ons team en onze proefplek: </a:t>
            </a:r>
            <a:r>
              <a:rPr lang="nl-NL" b="0" i="1" u="none" strike="noStrike" dirty="0">
                <a:solidFill>
                  <a:srgbClr val="000000"/>
                </a:solidFill>
                <a:effectLst/>
                <a:latin typeface="Calibri" panose="020F0502020204030204" pitchFamily="34" charset="0"/>
                <a:cs typeface="Calibri" panose="020F0502020204030204" pitchFamily="34" charset="0"/>
              </a:rPr>
              <a:t>We hebben genoeg ´talenten´ in huis, maar zouden die nog beter kunnen benutten!</a:t>
            </a:r>
            <a:br>
              <a:rPr lang="nl-NL" dirty="0">
                <a:latin typeface="Calibri" panose="020F0502020204030204" pitchFamily="34" charset="0"/>
                <a:cs typeface="Calibri" panose="020F0502020204030204" pitchFamily="34" charset="0"/>
              </a:rPr>
            </a:br>
            <a:endParaRPr lang="nl-NL"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434014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309116-A8F6-DE6E-7DDF-849254292394}"/>
              </a:ext>
            </a:extLst>
          </p:cNvPr>
          <p:cNvSpPr>
            <a:spLocks noGrp="1"/>
          </p:cNvSpPr>
          <p:nvPr>
            <p:ph type="title"/>
          </p:nvPr>
        </p:nvSpPr>
        <p:spPr/>
        <p:txBody>
          <a:bodyPr/>
          <a:lstStyle/>
          <a:p>
            <a:r>
              <a:rPr lang="nl-NL" dirty="0"/>
              <a:t>Kompas 2: </a:t>
            </a:r>
            <a:br>
              <a:rPr lang="nl-NL" dirty="0"/>
            </a:br>
            <a:r>
              <a:rPr lang="nl-NL" dirty="0"/>
              <a:t>Richtingaanwijzers</a:t>
            </a:r>
          </a:p>
        </p:txBody>
      </p:sp>
      <p:sp>
        <p:nvSpPr>
          <p:cNvPr id="3" name="Tijdelijke aanduiding voor tekst 2">
            <a:extLst>
              <a:ext uri="{FF2B5EF4-FFF2-40B4-BE49-F238E27FC236}">
                <a16:creationId xmlns:a16="http://schemas.microsoft.com/office/drawing/2014/main" id="{86D8BDA0-E2BA-F838-ACB0-AF348946BA8B}"/>
              </a:ext>
            </a:extLst>
          </p:cNvPr>
          <p:cNvSpPr>
            <a:spLocks noGrp="1"/>
          </p:cNvSpPr>
          <p:nvPr>
            <p:ph type="body" idx="1"/>
          </p:nvPr>
        </p:nvSpPr>
        <p:spPr/>
        <p:txBody>
          <a:bodyPr/>
          <a:lstStyle/>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Kennen wij een Bijbelverhaal of een praktijkverhaal over Gods leiding in het leven en van zijn mensen dat ons inspireert of zou kunnen inspireren?</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Hebben wij in ons leven zelf ook wel eens richtingaanwijzers van God ervaren? We bespreken dit met elkaar en benoemen wat dit voor ons heeft betekend of zou kunnen betekenen.</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Hebben we wel eens richtingaanwijzers van God ervaren met betrekking tot onze proefplek? Zo ja, in welke situatie? Zo niet, wat roept dat bij ons op?</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Zou we meer ruimte willen en kunnen geven aan het zoeken van richtingaanwijzers voor de financiële situatie van onze proefplek? Zo ja, hoe? Zo nee, waarom niet? </a:t>
            </a:r>
          </a:p>
        </p:txBody>
      </p:sp>
    </p:spTree>
    <p:extLst>
      <p:ext uri="{BB962C8B-B14F-4D97-AF65-F5344CB8AC3E}">
        <p14:creationId xmlns:p14="http://schemas.microsoft.com/office/powerpoint/2010/main" val="31575084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8FC82EC7-49B6-2490-0ADC-65B69B9B554F}"/>
              </a:ext>
            </a:extLst>
          </p:cNvPr>
          <p:cNvSpPr>
            <a:spLocks noGrp="1"/>
          </p:cNvSpPr>
          <p:nvPr>
            <p:ph type="title"/>
          </p:nvPr>
        </p:nvSpPr>
        <p:spPr>
          <a:xfrm>
            <a:off x="313200" y="206375"/>
            <a:ext cx="7744800" cy="572700"/>
          </a:xfrm>
        </p:spPr>
        <p:txBody>
          <a:bodyPr/>
          <a:lstStyle/>
          <a:p>
            <a:r>
              <a:rPr lang="nl-NL" dirty="0"/>
              <a:t>Reisgidsvideo</a:t>
            </a:r>
            <a:br>
              <a:rPr lang="nl-NL" dirty="0"/>
            </a:br>
            <a:r>
              <a:rPr lang="nl-NL" dirty="0"/>
              <a:t>Financiële duurzaamheid</a:t>
            </a:r>
            <a:br>
              <a:rPr lang="nl-NL" dirty="0"/>
            </a:br>
            <a:endParaRPr lang="nl-NL" dirty="0"/>
          </a:p>
        </p:txBody>
      </p:sp>
      <p:pic>
        <p:nvPicPr>
          <p:cNvPr id="2" name="Afbeelding 1" descr="Afbeelding met tekst, schermopname, Lettertype, Graphics&#10;&#10;Automatisch gegenereerde beschrijving">
            <a:hlinkClick r:id="rId3"/>
            <a:extLst>
              <a:ext uri="{FF2B5EF4-FFF2-40B4-BE49-F238E27FC236}">
                <a16:creationId xmlns:a16="http://schemas.microsoft.com/office/drawing/2014/main" id="{9AFE89F3-E5B2-8AF0-5F30-1B2B2994E263}"/>
              </a:ext>
            </a:extLst>
          </p:cNvPr>
          <p:cNvPicPr>
            <a:picLocks noChangeAspect="1"/>
          </p:cNvPicPr>
          <p:nvPr/>
        </p:nvPicPr>
        <p:blipFill>
          <a:blip r:embed="rId4"/>
          <a:stretch>
            <a:fillRect/>
          </a:stretch>
        </p:blipFill>
        <p:spPr>
          <a:xfrm>
            <a:off x="6449663" y="4389004"/>
            <a:ext cx="2660585" cy="482400"/>
          </a:xfrm>
          <a:prstGeom prst="rect">
            <a:avLst/>
          </a:prstGeom>
        </p:spPr>
      </p:pic>
      <p:pic>
        <p:nvPicPr>
          <p:cNvPr id="5" name="Onlinemedia 4">
            <a:hlinkClick r:id="" action="ppaction://media"/>
            <a:extLst>
              <a:ext uri="{FF2B5EF4-FFF2-40B4-BE49-F238E27FC236}">
                <a16:creationId xmlns:a16="http://schemas.microsoft.com/office/drawing/2014/main" id="{ECFBE3EF-F2E7-2B74-A33C-961D0B730DB0}"/>
              </a:ext>
            </a:extLst>
          </p:cNvPr>
          <p:cNvPicPr>
            <a:picLocks noRot="1" noChangeAspect="1"/>
          </p:cNvPicPr>
          <p:nvPr>
            <a:videoFile r:link="rId1"/>
          </p:nvPr>
        </p:nvPicPr>
        <p:blipFill>
          <a:blip r:embed="rId5"/>
          <a:stretch>
            <a:fillRect/>
          </a:stretch>
        </p:blipFill>
        <p:spPr>
          <a:xfrm>
            <a:off x="428172" y="1494971"/>
            <a:ext cx="6021491" cy="3402142"/>
          </a:xfrm>
          <a:prstGeom prst="rect">
            <a:avLst/>
          </a:prstGeom>
        </p:spPr>
      </p:pic>
    </p:spTree>
    <p:extLst>
      <p:ext uri="{BB962C8B-B14F-4D97-AF65-F5344CB8AC3E}">
        <p14:creationId xmlns:p14="http://schemas.microsoft.com/office/powerpoint/2010/main" val="348706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EC7F63-A1D0-09EE-C0C3-F3246DCC7A23}"/>
              </a:ext>
            </a:extLst>
          </p:cNvPr>
          <p:cNvSpPr>
            <a:spLocks noGrp="1"/>
          </p:cNvSpPr>
          <p:nvPr>
            <p:ph type="title"/>
          </p:nvPr>
        </p:nvSpPr>
        <p:spPr/>
        <p:txBody>
          <a:bodyPr/>
          <a:lstStyle/>
          <a:p>
            <a:r>
              <a:rPr lang="nl-NL" dirty="0"/>
              <a:t>Reisgids 1: </a:t>
            </a:r>
            <a:br>
              <a:rPr lang="nl-NL" dirty="0"/>
            </a:br>
            <a:r>
              <a:rPr lang="nl-NL" dirty="0"/>
              <a:t>Passende financiering</a:t>
            </a:r>
          </a:p>
        </p:txBody>
      </p:sp>
      <p:sp>
        <p:nvSpPr>
          <p:cNvPr id="3" name="Tijdelijke aanduiding voor tekst 2">
            <a:extLst>
              <a:ext uri="{FF2B5EF4-FFF2-40B4-BE49-F238E27FC236}">
                <a16:creationId xmlns:a16="http://schemas.microsoft.com/office/drawing/2014/main" id="{9A235397-83B6-F8C8-8E39-30940AAC1525}"/>
              </a:ext>
            </a:extLst>
          </p:cNvPr>
          <p:cNvSpPr>
            <a:spLocks noGrp="1"/>
          </p:cNvSpPr>
          <p:nvPr>
            <p:ph type="body" idx="1"/>
          </p:nvPr>
        </p:nvSpPr>
        <p:spPr/>
        <p:txBody>
          <a:bodyPr/>
          <a:lstStyle/>
          <a:p>
            <a:pPr marL="596900" lvl="1" indent="0" fontAlgn="base">
              <a:spcBef>
                <a:spcPts val="0"/>
              </a:spcBef>
              <a:buNone/>
            </a:pPr>
            <a:endParaRPr lang="nl-NL" b="0" i="0" u="none" strike="noStrike" dirty="0">
              <a:solidFill>
                <a:srgbClr val="000000"/>
              </a:solidFill>
              <a:effectLst/>
              <a:latin typeface="Calibri" panose="020F0502020204030204" pitchFamily="34" charset="0"/>
              <a:cs typeface="Calibri" panose="020F0502020204030204" pitchFamily="34" charset="0"/>
            </a:endParaRPr>
          </a:p>
          <a:p>
            <a:pPr marL="139700" indent="0" algn="just" rtl="0">
              <a:spcBef>
                <a:spcPts val="0"/>
              </a:spcBef>
              <a:spcAft>
                <a:spcPts val="0"/>
              </a:spcAft>
              <a:buNone/>
            </a:pPr>
            <a:r>
              <a:rPr lang="nl-NL" b="0" i="0" u="sng" dirty="0">
                <a:solidFill>
                  <a:srgbClr val="000000"/>
                </a:solidFill>
                <a:effectLst/>
                <a:latin typeface="Calibri" panose="020F0502020204030204" pitchFamily="34" charset="0"/>
                <a:cs typeface="Calibri" panose="020F0502020204030204" pitchFamily="34" charset="0"/>
              </a:rPr>
              <a:t>Eigen inkomsten genereren</a:t>
            </a:r>
          </a:p>
          <a:p>
            <a:pPr marL="139700" indent="0" algn="just" rtl="0">
              <a:spcBef>
                <a:spcPts val="0"/>
              </a:spcBef>
              <a:spcAft>
                <a:spcPts val="0"/>
              </a:spcAft>
              <a:buNone/>
            </a:pPr>
            <a:endParaRPr lang="nl-NL" b="0" dirty="0">
              <a:effectLst/>
              <a:latin typeface="Calibri" panose="020F0502020204030204" pitchFamily="34" charset="0"/>
              <a:cs typeface="Calibri" panose="020F0502020204030204" pitchFamily="34" charset="0"/>
            </a:endParaRPr>
          </a:p>
          <a:p>
            <a:pPr marL="482600" indent="-342900" algn="just" rtl="0">
              <a:spcBef>
                <a:spcPts val="0"/>
              </a:spcBef>
              <a:spcAft>
                <a:spcPts val="0"/>
              </a:spcAf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Via regelmatige giften stevige inkomsten vanuit de eigen geloofsgemeenschap</a:t>
            </a:r>
          </a:p>
          <a:p>
            <a:pPr marL="482600" indent="-342900" algn="just" rtl="0">
              <a:spcBef>
                <a:spcPts val="0"/>
              </a:spcBef>
              <a:spcAft>
                <a:spcPts val="0"/>
              </a:spcAf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marL="482600" indent="-342900" algn="just" rtl="0">
              <a:spcBef>
                <a:spcPts val="0"/>
              </a:spcBef>
              <a:spcAft>
                <a:spcPts val="0"/>
              </a:spcAf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Het combineren van een geloofsgemeenschap met een (sociale) onderneming</a:t>
            </a:r>
          </a:p>
          <a:p>
            <a:pPr marL="482600" indent="-342900" algn="just" rtl="0">
              <a:spcBef>
                <a:spcPts val="0"/>
              </a:spcBef>
              <a:spcAft>
                <a:spcPts val="0"/>
              </a:spcAf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marL="482600" indent="-342900" algn="just" rtl="0">
              <a:spcBef>
                <a:spcPts val="0"/>
              </a:spcBef>
              <a:spcAft>
                <a:spcPts val="0"/>
              </a:spcAf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Deelnemers of afnemers laten betalen voor activiteiten en dienstverlening</a:t>
            </a:r>
            <a:endParaRPr lang="nl-NL" b="0" dirty="0">
              <a:effectLst/>
              <a:latin typeface="Calibri" panose="020F0502020204030204" pitchFamily="34" charset="0"/>
              <a:cs typeface="Calibri" panose="020F0502020204030204" pitchFamily="34" charset="0"/>
            </a:endParaRPr>
          </a:p>
          <a:p>
            <a:pPr marL="139700" indent="0">
              <a:buNone/>
            </a:pPr>
            <a:br>
              <a:rPr lang="nl-NL" dirty="0">
                <a:latin typeface="Calibri" panose="020F0502020204030204" pitchFamily="34" charset="0"/>
                <a:cs typeface="Calibri" panose="020F0502020204030204" pitchFamily="34" charset="0"/>
              </a:rPr>
            </a:br>
            <a:endParaRPr lang="nl-NL" b="0" i="0" u="none" strike="noStrike"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091756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EC7F63-A1D0-09EE-C0C3-F3246DCC7A23}"/>
              </a:ext>
            </a:extLst>
          </p:cNvPr>
          <p:cNvSpPr>
            <a:spLocks noGrp="1"/>
          </p:cNvSpPr>
          <p:nvPr>
            <p:ph type="title"/>
          </p:nvPr>
        </p:nvSpPr>
        <p:spPr/>
        <p:txBody>
          <a:bodyPr/>
          <a:lstStyle/>
          <a:p>
            <a:r>
              <a:rPr lang="nl-NL" dirty="0"/>
              <a:t>Reisgids 1: </a:t>
            </a:r>
            <a:br>
              <a:rPr lang="nl-NL" dirty="0"/>
            </a:br>
            <a:r>
              <a:rPr lang="nl-NL" dirty="0"/>
              <a:t>Passende financiering</a:t>
            </a:r>
          </a:p>
        </p:txBody>
      </p:sp>
      <p:sp>
        <p:nvSpPr>
          <p:cNvPr id="3" name="Tijdelijke aanduiding voor tekst 2">
            <a:extLst>
              <a:ext uri="{FF2B5EF4-FFF2-40B4-BE49-F238E27FC236}">
                <a16:creationId xmlns:a16="http://schemas.microsoft.com/office/drawing/2014/main" id="{9A235397-83B6-F8C8-8E39-30940AAC1525}"/>
              </a:ext>
            </a:extLst>
          </p:cNvPr>
          <p:cNvSpPr>
            <a:spLocks noGrp="1"/>
          </p:cNvSpPr>
          <p:nvPr>
            <p:ph type="body" idx="1"/>
          </p:nvPr>
        </p:nvSpPr>
        <p:spPr/>
        <p:txBody>
          <a:bodyPr/>
          <a:lstStyle/>
          <a:p>
            <a:pPr marL="596900" lvl="1" indent="0" fontAlgn="base">
              <a:spcBef>
                <a:spcPts val="0"/>
              </a:spcBef>
              <a:buNone/>
            </a:pPr>
            <a:endParaRPr lang="nl-NL" b="0" i="0" u="none" strike="noStrike" dirty="0">
              <a:solidFill>
                <a:srgbClr val="000000"/>
              </a:solidFill>
              <a:effectLst/>
              <a:latin typeface="Calibri" panose="020F0502020204030204" pitchFamily="34" charset="0"/>
              <a:cs typeface="Calibri" panose="020F0502020204030204" pitchFamily="34" charset="0"/>
            </a:endParaRPr>
          </a:p>
          <a:p>
            <a:pPr marL="139700" indent="0" algn="just" rtl="0">
              <a:spcBef>
                <a:spcPts val="0"/>
              </a:spcBef>
              <a:spcAft>
                <a:spcPts val="0"/>
              </a:spcAft>
              <a:buNone/>
            </a:pPr>
            <a:r>
              <a:rPr lang="nl-NL" b="0" i="0" u="sng" dirty="0">
                <a:solidFill>
                  <a:srgbClr val="000000"/>
                </a:solidFill>
                <a:effectLst/>
                <a:latin typeface="Calibri" panose="020F0502020204030204" pitchFamily="34" charset="0"/>
                <a:cs typeface="Calibri" panose="020F0502020204030204" pitchFamily="34" charset="0"/>
              </a:rPr>
              <a:t>Weinig kosten maken</a:t>
            </a:r>
          </a:p>
          <a:p>
            <a:pPr marL="139700" indent="0" algn="just" rtl="0">
              <a:spcBef>
                <a:spcPts val="0"/>
              </a:spcBef>
              <a:spcAft>
                <a:spcPts val="0"/>
              </a:spcAft>
              <a:buNone/>
            </a:pPr>
            <a:endParaRPr lang="nl-NL" b="0" dirty="0">
              <a:effectLst/>
              <a:latin typeface="Calibri" panose="020F0502020204030204" pitchFamily="34" charset="0"/>
              <a:cs typeface="Calibri" panose="020F0502020204030204" pitchFamily="34" charset="0"/>
            </a:endParaRPr>
          </a:p>
          <a:p>
            <a:pPr marL="482600" indent="-342900" algn="just" rtl="0">
              <a:spcBef>
                <a:spcPts val="0"/>
              </a:spcBef>
              <a:spcAft>
                <a:spcPts val="0"/>
              </a:spcAft>
              <a:buFont typeface="+mj-lt"/>
              <a:buAutoNum type="arabicPeriod" startAt="4"/>
            </a:pPr>
            <a:r>
              <a:rPr lang="nl-NL" b="0" i="0" u="none" strike="noStrike" dirty="0">
                <a:solidFill>
                  <a:srgbClr val="000000"/>
                </a:solidFill>
                <a:effectLst/>
                <a:latin typeface="Calibri" panose="020F0502020204030204" pitchFamily="34" charset="0"/>
                <a:cs typeface="Calibri" panose="020F0502020204030204" pitchFamily="34" charset="0"/>
              </a:rPr>
              <a:t>Voortrekkers die vrijwillig veel tijd investeren naast een reguliere baan (tentenmakers)</a:t>
            </a:r>
          </a:p>
          <a:p>
            <a:pPr marL="482600" indent="-342900" algn="just" rtl="0">
              <a:spcBef>
                <a:spcPts val="0"/>
              </a:spcBef>
              <a:spcAft>
                <a:spcPts val="0"/>
              </a:spcAft>
              <a:buFont typeface="+mj-lt"/>
              <a:buAutoNum type="arabicPeriod" startAt="4"/>
            </a:pPr>
            <a:endParaRPr lang="nl-NL" b="0" dirty="0">
              <a:latin typeface="Calibri" panose="020F0502020204030204" pitchFamily="34" charset="0"/>
              <a:cs typeface="Calibri" panose="020F0502020204030204" pitchFamily="34" charset="0"/>
            </a:endParaRPr>
          </a:p>
          <a:p>
            <a:pPr marL="482600" indent="-342900" algn="just" rtl="0">
              <a:spcBef>
                <a:spcPts val="0"/>
              </a:spcBef>
              <a:spcAft>
                <a:spcPts val="0"/>
              </a:spcAft>
              <a:buFont typeface="+mj-lt"/>
              <a:buAutoNum type="arabicPeriod" startAt="4"/>
            </a:pPr>
            <a:r>
              <a:rPr lang="nl-NL" b="0" i="0" u="none" strike="noStrike" dirty="0">
                <a:solidFill>
                  <a:srgbClr val="000000"/>
                </a:solidFill>
                <a:effectLst/>
                <a:latin typeface="Calibri" panose="020F0502020204030204" pitchFamily="34" charset="0"/>
                <a:cs typeface="Calibri" panose="020F0502020204030204" pitchFamily="34" charset="0"/>
              </a:rPr>
              <a:t>Een leefgemeenschap die de pioniersplek draagt, zodat er minder betaalde inzet nodig is</a:t>
            </a:r>
          </a:p>
          <a:p>
            <a:pPr marL="482600" indent="-342900" algn="just" rtl="0">
              <a:spcBef>
                <a:spcPts val="0"/>
              </a:spcBef>
              <a:spcAft>
                <a:spcPts val="0"/>
              </a:spcAft>
              <a:buFont typeface="+mj-lt"/>
              <a:buAutoNum type="arabicPeriod" startAt="4"/>
            </a:pPr>
            <a:endParaRPr lang="nl-NL" b="0" dirty="0">
              <a:latin typeface="Calibri" panose="020F0502020204030204" pitchFamily="34" charset="0"/>
              <a:cs typeface="Calibri" panose="020F0502020204030204" pitchFamily="34" charset="0"/>
            </a:endParaRPr>
          </a:p>
          <a:p>
            <a:pPr marL="482600" indent="-342900" algn="just" rtl="0">
              <a:spcBef>
                <a:spcPts val="0"/>
              </a:spcBef>
              <a:spcAft>
                <a:spcPts val="0"/>
              </a:spcAft>
              <a:buFont typeface="+mj-lt"/>
              <a:buAutoNum type="arabicPeriod" startAt="4"/>
            </a:pPr>
            <a:r>
              <a:rPr lang="nl-NL" b="0" i="0" u="none" strike="noStrike" dirty="0">
                <a:solidFill>
                  <a:srgbClr val="000000"/>
                </a:solidFill>
                <a:effectLst/>
                <a:latin typeface="Calibri" panose="020F0502020204030204" pitchFamily="34" charset="0"/>
                <a:cs typeface="Calibri" panose="020F0502020204030204" pitchFamily="34" charset="0"/>
              </a:rPr>
              <a:t>Het ontwikkelen van een low-budget kerk met nauwelijks uitgaven</a:t>
            </a:r>
            <a:endParaRPr lang="nl-NL" b="0" dirty="0">
              <a:effectLst/>
              <a:latin typeface="Calibri" panose="020F0502020204030204" pitchFamily="34" charset="0"/>
              <a:cs typeface="Calibri" panose="020F0502020204030204" pitchFamily="34" charset="0"/>
            </a:endParaRPr>
          </a:p>
          <a:p>
            <a:pPr marL="139700" indent="0">
              <a:buNone/>
            </a:pPr>
            <a:br>
              <a:rPr lang="nl-NL" dirty="0">
                <a:latin typeface="Calibri" panose="020F0502020204030204" pitchFamily="34" charset="0"/>
                <a:cs typeface="Calibri" panose="020F0502020204030204" pitchFamily="34" charset="0"/>
              </a:rPr>
            </a:br>
            <a:br>
              <a:rPr lang="nl-NL" dirty="0">
                <a:latin typeface="Calibri" panose="020F0502020204030204" pitchFamily="34" charset="0"/>
                <a:cs typeface="Calibri" panose="020F0502020204030204" pitchFamily="34" charset="0"/>
              </a:rPr>
            </a:br>
            <a:endParaRPr lang="nl-NL" b="0" i="0" u="none" strike="noStrike"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6582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EC7F63-A1D0-09EE-C0C3-F3246DCC7A23}"/>
              </a:ext>
            </a:extLst>
          </p:cNvPr>
          <p:cNvSpPr>
            <a:spLocks noGrp="1"/>
          </p:cNvSpPr>
          <p:nvPr>
            <p:ph type="title"/>
          </p:nvPr>
        </p:nvSpPr>
        <p:spPr/>
        <p:txBody>
          <a:bodyPr/>
          <a:lstStyle/>
          <a:p>
            <a:r>
              <a:rPr lang="nl-NL" dirty="0"/>
              <a:t>Reisgids 1: </a:t>
            </a:r>
            <a:br>
              <a:rPr lang="nl-NL" dirty="0"/>
            </a:br>
            <a:r>
              <a:rPr lang="nl-NL" dirty="0"/>
              <a:t>Passende financiering</a:t>
            </a:r>
          </a:p>
        </p:txBody>
      </p:sp>
      <p:sp>
        <p:nvSpPr>
          <p:cNvPr id="3" name="Tijdelijke aanduiding voor tekst 2">
            <a:extLst>
              <a:ext uri="{FF2B5EF4-FFF2-40B4-BE49-F238E27FC236}">
                <a16:creationId xmlns:a16="http://schemas.microsoft.com/office/drawing/2014/main" id="{9A235397-83B6-F8C8-8E39-30940AAC1525}"/>
              </a:ext>
            </a:extLst>
          </p:cNvPr>
          <p:cNvSpPr>
            <a:spLocks noGrp="1"/>
          </p:cNvSpPr>
          <p:nvPr>
            <p:ph type="body" idx="1"/>
          </p:nvPr>
        </p:nvSpPr>
        <p:spPr/>
        <p:txBody>
          <a:bodyPr/>
          <a:lstStyle/>
          <a:p>
            <a:pPr marL="596900" lvl="1" indent="0" fontAlgn="base">
              <a:spcBef>
                <a:spcPts val="0"/>
              </a:spcBef>
              <a:buNone/>
            </a:pPr>
            <a:endParaRPr lang="nl-NL" b="0" i="0" u="none" strike="noStrike" dirty="0">
              <a:solidFill>
                <a:srgbClr val="000000"/>
              </a:solidFill>
              <a:effectLst/>
              <a:latin typeface="Calibri" panose="020F0502020204030204" pitchFamily="34" charset="0"/>
              <a:cs typeface="Calibri" panose="020F0502020204030204" pitchFamily="34" charset="0"/>
            </a:endParaRPr>
          </a:p>
          <a:p>
            <a:pPr marL="139700" indent="0" algn="just" rtl="0">
              <a:spcBef>
                <a:spcPts val="0"/>
              </a:spcBef>
              <a:spcAft>
                <a:spcPts val="0"/>
              </a:spcAft>
              <a:buNone/>
            </a:pPr>
            <a:r>
              <a:rPr lang="nl-NL" b="0" i="0" u="sng" dirty="0">
                <a:solidFill>
                  <a:srgbClr val="000000"/>
                </a:solidFill>
                <a:effectLst/>
                <a:latin typeface="Calibri" panose="020F0502020204030204" pitchFamily="34" charset="0"/>
                <a:cs typeface="Calibri" panose="020F0502020204030204" pitchFamily="34" charset="0"/>
              </a:rPr>
              <a:t>Financiële steun zoeken</a:t>
            </a:r>
          </a:p>
          <a:p>
            <a:pPr marL="139700" indent="0" algn="just" rtl="0">
              <a:spcBef>
                <a:spcPts val="0"/>
              </a:spcBef>
              <a:spcAft>
                <a:spcPts val="0"/>
              </a:spcAft>
              <a:buNone/>
            </a:pPr>
            <a:endParaRPr lang="nl-NL" b="0" dirty="0">
              <a:effectLst/>
              <a:latin typeface="Calibri" panose="020F0502020204030204" pitchFamily="34" charset="0"/>
              <a:cs typeface="Calibri" panose="020F0502020204030204" pitchFamily="34" charset="0"/>
            </a:endParaRPr>
          </a:p>
          <a:p>
            <a:pPr marL="482600" indent="-342900" algn="just" rtl="0">
              <a:spcBef>
                <a:spcPts val="0"/>
              </a:spcBef>
              <a:spcAft>
                <a:spcPts val="0"/>
              </a:spcAft>
              <a:buFont typeface="+mj-lt"/>
              <a:buAutoNum type="arabicPeriod" startAt="7"/>
            </a:pPr>
            <a:r>
              <a:rPr lang="nl-NL" b="0" i="0" u="none" strike="noStrike" dirty="0">
                <a:solidFill>
                  <a:srgbClr val="000000"/>
                </a:solidFill>
                <a:effectLst/>
                <a:latin typeface="Calibri" panose="020F0502020204030204" pitchFamily="34" charset="0"/>
                <a:cs typeface="Calibri" panose="020F0502020204030204" pitchFamily="34" charset="0"/>
              </a:rPr>
              <a:t>Een persoonlijke vriendenkring die financiële steun geeft aan de voortrekker(s)</a:t>
            </a:r>
          </a:p>
          <a:p>
            <a:pPr marL="482600" indent="-342900" algn="just" rtl="0">
              <a:spcBef>
                <a:spcPts val="0"/>
              </a:spcBef>
              <a:spcAft>
                <a:spcPts val="0"/>
              </a:spcAft>
              <a:buFont typeface="+mj-lt"/>
              <a:buAutoNum type="arabicPeriod" startAt="7"/>
            </a:pPr>
            <a:endParaRPr lang="nl-NL" b="0" dirty="0">
              <a:latin typeface="Calibri" panose="020F0502020204030204" pitchFamily="34" charset="0"/>
              <a:cs typeface="Calibri" panose="020F0502020204030204" pitchFamily="34" charset="0"/>
            </a:endParaRPr>
          </a:p>
          <a:p>
            <a:pPr marL="482600" indent="-342900" algn="just" rtl="0">
              <a:spcBef>
                <a:spcPts val="0"/>
              </a:spcBef>
              <a:spcAft>
                <a:spcPts val="0"/>
              </a:spcAft>
              <a:buFont typeface="+mj-lt"/>
              <a:buAutoNum type="arabicPeriod" startAt="7"/>
            </a:pPr>
            <a:r>
              <a:rPr lang="nl-NL" b="0" i="0" u="none" strike="noStrike" dirty="0">
                <a:solidFill>
                  <a:srgbClr val="000000"/>
                </a:solidFill>
                <a:effectLst/>
                <a:latin typeface="Calibri" panose="020F0502020204030204" pitchFamily="34" charset="0"/>
                <a:cs typeface="Calibri" panose="020F0502020204030204" pitchFamily="34" charset="0"/>
              </a:rPr>
              <a:t>Een vriendenstichting die de pioniersplek structureel gaat steunen</a:t>
            </a:r>
          </a:p>
          <a:p>
            <a:pPr marL="482600" indent="-342900" algn="just" rtl="0">
              <a:spcBef>
                <a:spcPts val="0"/>
              </a:spcBef>
              <a:spcAft>
                <a:spcPts val="0"/>
              </a:spcAft>
              <a:buFont typeface="+mj-lt"/>
              <a:buAutoNum type="arabicPeriod" startAt="7"/>
            </a:pPr>
            <a:endParaRPr lang="nl-NL" b="0" dirty="0">
              <a:latin typeface="Calibri" panose="020F0502020204030204" pitchFamily="34" charset="0"/>
              <a:cs typeface="Calibri" panose="020F0502020204030204" pitchFamily="34" charset="0"/>
            </a:endParaRPr>
          </a:p>
          <a:p>
            <a:pPr marL="482600" indent="-342900" algn="just" rtl="0">
              <a:spcBef>
                <a:spcPts val="0"/>
              </a:spcBef>
              <a:spcAft>
                <a:spcPts val="0"/>
              </a:spcAft>
              <a:buFont typeface="+mj-lt"/>
              <a:buAutoNum type="arabicPeriod" startAt="7"/>
            </a:pPr>
            <a:r>
              <a:rPr lang="nl-NL" b="0" i="0" u="none" strike="noStrike" dirty="0">
                <a:solidFill>
                  <a:srgbClr val="000000"/>
                </a:solidFill>
                <a:effectLst/>
                <a:latin typeface="Calibri" panose="020F0502020204030204" pitchFamily="34" charset="0"/>
                <a:cs typeface="Calibri" panose="020F0502020204030204" pitchFamily="34" charset="0"/>
              </a:rPr>
              <a:t>Een zakelijk netwerk rond de pioniersplek</a:t>
            </a:r>
            <a:endParaRPr lang="nl-NL" b="0" dirty="0">
              <a:effectLst/>
              <a:latin typeface="Calibri" panose="020F0502020204030204" pitchFamily="34" charset="0"/>
              <a:cs typeface="Calibri" panose="020F0502020204030204" pitchFamily="34" charset="0"/>
            </a:endParaRPr>
          </a:p>
          <a:p>
            <a:pPr marL="139700" indent="0">
              <a:buNone/>
            </a:pPr>
            <a:br>
              <a:rPr lang="nl-NL" dirty="0">
                <a:latin typeface="Calibri" panose="020F0502020204030204" pitchFamily="34" charset="0"/>
                <a:cs typeface="Calibri" panose="020F0502020204030204" pitchFamily="34" charset="0"/>
              </a:rPr>
            </a:br>
            <a:br>
              <a:rPr lang="nl-NL" dirty="0">
                <a:latin typeface="Calibri" panose="020F0502020204030204" pitchFamily="34" charset="0"/>
                <a:cs typeface="Calibri" panose="020F0502020204030204" pitchFamily="34" charset="0"/>
              </a:rPr>
            </a:br>
            <a:br>
              <a:rPr lang="nl-NL" dirty="0">
                <a:latin typeface="Calibri" panose="020F0502020204030204" pitchFamily="34" charset="0"/>
                <a:cs typeface="Calibri" panose="020F0502020204030204" pitchFamily="34" charset="0"/>
              </a:rPr>
            </a:br>
            <a:endParaRPr lang="nl-NL" b="0" i="0" u="none" strike="noStrike"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324965"/>
      </p:ext>
    </p:extLst>
  </p:cSld>
  <p:clrMapOvr>
    <a:masterClrMapping/>
  </p:clrMapOvr>
</p:sld>
</file>

<file path=ppt/theme/theme1.xml><?xml version="1.0" encoding="utf-8"?>
<a:theme xmlns:a="http://schemas.openxmlformats.org/drawingml/2006/main" name="Hoofdthema - Leren Pionieren">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64089CF0ED87C40BBD03D80C7C831B6" ma:contentTypeVersion="12" ma:contentTypeDescription="Een nieuw document maken." ma:contentTypeScope="" ma:versionID="be451f68033009a4d82f6248905bd164">
  <xsd:schema xmlns:xsd="http://www.w3.org/2001/XMLSchema" xmlns:xs="http://www.w3.org/2001/XMLSchema" xmlns:p="http://schemas.microsoft.com/office/2006/metadata/properties" xmlns:ns2="f1dc3472-35d9-499d-94fe-2d28f1a8ebfc" xmlns:ns3="a6f49c8e-8eab-4191-a29d-1b6b7ac3f899" targetNamespace="http://schemas.microsoft.com/office/2006/metadata/properties" ma:root="true" ma:fieldsID="df62d3b80303340fad07b2e2a43fe33a" ns2:_="" ns3:_="">
    <xsd:import namespace="f1dc3472-35d9-499d-94fe-2d28f1a8ebfc"/>
    <xsd:import namespace="a6f49c8e-8eab-4191-a29d-1b6b7ac3f89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dc3472-35d9-499d-94fe-2d28f1a8eb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Afbeeldingtags" ma:readOnly="false" ma:fieldId="{5cf76f15-5ced-4ddc-b409-7134ff3c332f}" ma:taxonomyMulti="true" ma:sspId="56b64be9-ece9-448a-b811-6afe781e82f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6f49c8e-8eab-4191-a29d-1b6b7ac3f899"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7876032f-24a4-4176-a40e-6a9ce10e00c9}" ma:internalName="TaxCatchAll" ma:showField="CatchAllData" ma:web="a6f49c8e-8eab-4191-a29d-1b6b7ac3f89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1dc3472-35d9-499d-94fe-2d28f1a8ebfc">
      <Terms xmlns="http://schemas.microsoft.com/office/infopath/2007/PartnerControls"/>
    </lcf76f155ced4ddcb4097134ff3c332f>
    <TaxCatchAll xmlns="a6f49c8e-8eab-4191-a29d-1b6b7ac3f89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1C99B73-151D-4BF0-9CE3-D03317D25D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dc3472-35d9-499d-94fe-2d28f1a8ebfc"/>
    <ds:schemaRef ds:uri="a6f49c8e-8eab-4191-a29d-1b6b7ac3f8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4FD5876-77DD-44FC-BED5-9EF196BA944A}">
  <ds:schemaRefs>
    <ds:schemaRef ds:uri="http://schemas.microsoft.com/office/2006/metadata/properties"/>
    <ds:schemaRef ds:uri="http://schemas.microsoft.com/office/infopath/2007/PartnerControls"/>
    <ds:schemaRef ds:uri="f1dc3472-35d9-499d-94fe-2d28f1a8ebfc"/>
    <ds:schemaRef ds:uri="a6f49c8e-8eab-4191-a29d-1b6b7ac3f899"/>
  </ds:schemaRefs>
</ds:datastoreItem>
</file>

<file path=customXml/itemProps3.xml><?xml version="1.0" encoding="utf-8"?>
<ds:datastoreItem xmlns:ds="http://schemas.openxmlformats.org/officeDocument/2006/customXml" ds:itemID="{DE58FDFD-0F53-4760-B7E3-6D55178A48C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1179</TotalTime>
  <Words>639</Words>
  <Application>Microsoft Office PowerPoint</Application>
  <PresentationFormat>Diavoorstelling (16:9)</PresentationFormat>
  <Paragraphs>96</Paragraphs>
  <Slides>13</Slides>
  <Notes>0</Notes>
  <HiddenSlides>4</HiddenSlides>
  <MMClips>1</MMClips>
  <ScaleCrop>false</ScaleCrop>
  <HeadingPairs>
    <vt:vector size="4" baseType="variant">
      <vt:variant>
        <vt:lpstr>Thema</vt:lpstr>
      </vt:variant>
      <vt:variant>
        <vt:i4>1</vt:i4>
      </vt:variant>
      <vt:variant>
        <vt:lpstr>Diatitels</vt:lpstr>
      </vt:variant>
      <vt:variant>
        <vt:i4>13</vt:i4>
      </vt:variant>
    </vt:vector>
  </HeadingPairs>
  <TitlesOfParts>
    <vt:vector size="14" baseType="lpstr">
      <vt:lpstr>Hoofdthema - Leren Pionieren</vt:lpstr>
      <vt:lpstr>Financiële duurzaamheid</vt:lpstr>
      <vt:lpstr>Oriëntatie 1:  Je gaat op reis en neemt mee…</vt:lpstr>
      <vt:lpstr>Oriëntatie 2:  Besef van eigen waarde</vt:lpstr>
      <vt:lpstr>Kompas 1:  Talenten benutten</vt:lpstr>
      <vt:lpstr>Kompas 2:  Richtingaanwijzers</vt:lpstr>
      <vt:lpstr>Reisgidsvideo Financiële duurzaamheid </vt:lpstr>
      <vt:lpstr>Reisgids 1:  Passende financiering</vt:lpstr>
      <vt:lpstr>Reisgids 1:  Passende financiering</vt:lpstr>
      <vt:lpstr>Reisgids 1:  Passende financiering</vt:lpstr>
      <vt:lpstr>Reisgids 1:  Passende financiering</vt:lpstr>
      <vt:lpstr>Reisgids 1:  Passende financiering</vt:lpstr>
      <vt:lpstr>Reisgids 2:  Hulpbronnen voor passende financiering</vt:lpstr>
      <vt:lpstr>Route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cp:lastModifiedBy>Edwin van Rijnsoever</cp:lastModifiedBy>
  <cp:revision>21</cp:revision>
  <dcterms:modified xsi:type="dcterms:W3CDTF">2024-12-13T13:10:01Z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0x010100664089CF0ED87C40BBD03D80C7C831B6</vt:lpwstr>
  </property>
</Properties>
</file>