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9" r:id="rId5"/>
    <p:sldId id="262" r:id="rId6"/>
    <p:sldId id="304" r:id="rId7"/>
    <p:sldId id="309" r:id="rId8"/>
    <p:sldId id="266" r:id="rId9"/>
    <p:sldId id="302" r:id="rId10"/>
    <p:sldId id="269" r:id="rId11"/>
    <p:sldId id="305" r:id="rId12"/>
    <p:sldId id="300"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18F"/>
    <a:srgbClr val="A2298D"/>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4E5905-2384-8095-6BE1-C1419CDBF372}" v="377" dt="2024-12-20T12:44:44.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p:cViewPr varScale="1">
        <p:scale>
          <a:sx n="146" d="100"/>
          <a:sy n="146" d="100"/>
        </p:scale>
        <p:origin x="176" y="42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1">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9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4" r:id="rId30"/>
    <p:sldLayoutId id="2147483685" r:id="rId31"/>
    <p:sldLayoutId id="2147483686" r:id="rId32"/>
    <p:sldLayoutId id="2147483687" r:id="rId33"/>
    <p:sldLayoutId id="2147483688" r:id="rId34"/>
    <p:sldLayoutId id="2147483699" r:id="rId35"/>
    <p:sldLayoutId id="2147483697" r:id="rId36"/>
    <p:sldLayoutId id="2147483702" r:id="rId37"/>
    <p:sldLayoutId id="2147483700" r:id="rId38"/>
    <p:sldLayoutId id="2147483701"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1.xml"/><Relationship Id="rId1" Type="http://schemas.openxmlformats.org/officeDocument/2006/relationships/video" Target="https://www.youtube.com/embed/ifNK5mIY9WA?feature=oembed" TargetMode="External"/><Relationship Id="rId4" Type="http://schemas.openxmlformats.org/officeDocument/2006/relationships/hyperlink" Target="https://youtu.be/ifNK5mIY9WA?si=XvE-1LGiAJ5w6ttJ"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187293"/>
            <a:ext cx="4420726" cy="1559293"/>
          </a:xfrm>
        </p:spPr>
        <p:txBody>
          <a:bodyPr anchor="t"/>
          <a:lstStyle/>
          <a:p>
            <a:pPr algn="l"/>
            <a:r>
              <a:rPr lang="nl-NL" sz="4800" dirty="0"/>
              <a:t>Sterke samenwerking</a:t>
            </a:r>
          </a:p>
        </p:txBody>
      </p:sp>
      <p:sp>
        <p:nvSpPr>
          <p:cNvPr id="3" name="Ondertitel 2">
            <a:extLst>
              <a:ext uri="{FF2B5EF4-FFF2-40B4-BE49-F238E27FC236}">
                <a16:creationId xmlns:a16="http://schemas.microsoft.com/office/drawing/2014/main" id="{5B163047-D02C-D96F-33CE-4946806FF12C}"/>
              </a:ext>
            </a:extLst>
          </p:cNvPr>
          <p:cNvSpPr>
            <a:spLocks noGrp="1"/>
          </p:cNvSpPr>
          <p:nvPr>
            <p:ph type="subTitle" idx="1"/>
          </p:nvPr>
        </p:nvSpPr>
        <p:spPr>
          <a:xfrm>
            <a:off x="151274" y="1753628"/>
            <a:ext cx="4145700" cy="1459350"/>
          </a:xfrm>
        </p:spPr>
        <p:txBody>
          <a:bodyPr/>
          <a:lstStyle/>
          <a:p>
            <a:pPr algn="l"/>
            <a:r>
              <a:rPr lang="nl-NL" dirty="0"/>
              <a:t>Welkom bij het </a:t>
            </a:r>
          </a:p>
          <a:p>
            <a:pPr algn="l"/>
            <a:r>
              <a:rPr lang="nl-NL" dirty="0"/>
              <a:t>verdiepingsprogramma:</a:t>
            </a:r>
          </a:p>
          <a:p>
            <a:pPr algn="l"/>
            <a:r>
              <a:rPr lang="nl-NL" dirty="0"/>
              <a:t>Bouwen aan een breder</a:t>
            </a:r>
          </a:p>
          <a:p>
            <a:pPr algn="l"/>
            <a:r>
              <a:rPr lang="nl-NL" dirty="0"/>
              <a:t>partnernetwerk</a:t>
            </a:r>
          </a:p>
        </p:txBody>
      </p:sp>
    </p:spTree>
    <p:extLst>
      <p:ext uri="{BB962C8B-B14F-4D97-AF65-F5344CB8AC3E}">
        <p14:creationId xmlns:p14="http://schemas.microsoft.com/office/powerpoint/2010/main" val="379261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a:t>
            </a:r>
            <a:br>
              <a:rPr lang="nl-NL" dirty="0"/>
            </a:br>
            <a:r>
              <a:rPr lang="nl-NL" dirty="0"/>
              <a:t>Een eerste blik op ons partnernetwerk</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a:xfrm>
            <a:off x="311700" y="979797"/>
            <a:ext cx="8520600" cy="3689450"/>
          </a:xfrm>
        </p:spPr>
        <p:txBody>
          <a:bodyPr/>
          <a:lstStyle/>
          <a:p>
            <a:pPr marL="1054100" lvl="2"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Arial"/>
              <a:buAutoNum type="arabicPeriod"/>
            </a:pPr>
            <a:r>
              <a:rPr lang="nl-NL" b="0" dirty="0">
                <a:solidFill>
                  <a:srgbClr val="000000"/>
                </a:solidFill>
              </a:rPr>
              <a:t>Met welke partners hebben wij als proefplek nu een samenwerkingsrelatie?</a:t>
            </a:r>
            <a:br>
              <a:rPr lang="nl-NL" b="0" dirty="0">
                <a:solidFill>
                  <a:srgbClr val="000000"/>
                </a:solidFill>
              </a:rPr>
            </a:br>
            <a:endParaRPr lang="nl-NL" b="0" dirty="0">
              <a:solidFill>
                <a:srgbClr val="000000"/>
              </a:solidFill>
            </a:endParaRPr>
          </a:p>
          <a:p>
            <a:pPr>
              <a:lnSpc>
                <a:spcPct val="114999"/>
              </a:lnSpc>
              <a:buAutoNum type="arabicPeriod"/>
            </a:pPr>
            <a:r>
              <a:rPr lang="nl-NL" b="0" dirty="0">
                <a:solidFill>
                  <a:srgbClr val="000000"/>
                </a:solidFill>
              </a:rPr>
              <a:t>We kiezen één of enkele samenwerkingsrelatie(s) uit waar we wat langer bij stilstaan.</a:t>
            </a:r>
            <a:br>
              <a:rPr lang="nl-NL" b="0" dirty="0">
                <a:solidFill>
                  <a:srgbClr val="000000"/>
                </a:solidFill>
              </a:rPr>
            </a:br>
            <a:r>
              <a:rPr lang="nl-NL" b="0" dirty="0">
                <a:solidFill>
                  <a:srgbClr val="000000"/>
                </a:solidFill>
              </a:rPr>
              <a:t>Dit doen we aan de hand van de volgende vragen:</a:t>
            </a:r>
            <a:endParaRPr lang="nl-NL" dirty="0"/>
          </a:p>
          <a:p>
            <a:pPr lvl="1">
              <a:lnSpc>
                <a:spcPct val="114999"/>
              </a:lnSpc>
              <a:buFont typeface="Courier New"/>
              <a:buChar char="o"/>
            </a:pPr>
            <a:r>
              <a:rPr lang="nl-NL" b="0" dirty="0">
                <a:solidFill>
                  <a:srgbClr val="000000"/>
                </a:solidFill>
              </a:rPr>
              <a:t>Wat was de reden om deze samenwerkingsrelatie(s) aan te </a:t>
            </a:r>
            <a:r>
              <a:rPr lang="nl-NL" b="0" dirty="0"/>
              <a:t>gaan?</a:t>
            </a:r>
            <a:endParaRPr lang="nl-NL" dirty="0">
              <a:solidFill>
                <a:srgbClr val="E88D24"/>
              </a:solidFill>
            </a:endParaRPr>
          </a:p>
          <a:p>
            <a:pPr lvl="1">
              <a:lnSpc>
                <a:spcPct val="114999"/>
              </a:lnSpc>
              <a:buFont typeface="Courier New"/>
              <a:buChar char="o"/>
            </a:pPr>
            <a:r>
              <a:rPr lang="nl-NL" b="0" dirty="0">
                <a:solidFill>
                  <a:srgbClr val="000000"/>
                </a:solidFill>
              </a:rPr>
              <a:t>Wat is in deze relatie(s) helpend voor onze proefplek?</a:t>
            </a:r>
            <a:endParaRPr lang="nl-NL" dirty="0">
              <a:solidFill>
                <a:srgbClr val="E88D24"/>
              </a:solidFill>
            </a:endParaRPr>
          </a:p>
          <a:p>
            <a:pPr lvl="1">
              <a:lnSpc>
                <a:spcPct val="114999"/>
              </a:lnSpc>
              <a:buFont typeface="Courier New"/>
              <a:buChar char="o"/>
            </a:pPr>
            <a:r>
              <a:rPr lang="nl-NL" b="0" dirty="0">
                <a:solidFill>
                  <a:srgbClr val="000000"/>
                </a:solidFill>
              </a:rPr>
              <a:t>Wat is in deze relatie(s) lastig voor onze proefplek?</a:t>
            </a:r>
            <a:endParaRPr lang="nl-NL" dirty="0"/>
          </a:p>
          <a:p>
            <a:pPr lvl="1">
              <a:lnSpc>
                <a:spcPct val="114999"/>
              </a:lnSpc>
              <a:buFont typeface="Courier New"/>
              <a:buChar char="o"/>
            </a:pPr>
            <a:r>
              <a:rPr lang="nl-NL" b="0" dirty="0">
                <a:solidFill>
                  <a:srgbClr val="000000"/>
                </a:solidFill>
              </a:rPr>
              <a:t>Wat heeft (of hebben) deze partner(s) aan samenwerking met ons?</a:t>
            </a:r>
            <a:br>
              <a:rPr lang="nl-NL" b="0" dirty="0"/>
            </a:br>
            <a:endParaRPr lang="nl-NL">
              <a:solidFill>
                <a:srgbClr val="E88D24"/>
              </a:solidFill>
            </a:endParaRPr>
          </a:p>
          <a:p>
            <a:pPr>
              <a:lnSpc>
                <a:spcPct val="114999"/>
              </a:lnSpc>
              <a:buAutoNum type="arabicPeriod"/>
            </a:pPr>
            <a:r>
              <a:rPr lang="nl-NL" b="0" dirty="0">
                <a:solidFill>
                  <a:srgbClr val="000000"/>
                </a:solidFill>
              </a:rPr>
              <a:t>Met wie zouden we nog meer willen samenwerken en waarom?</a:t>
            </a:r>
            <a:endParaRPr lang="nl-NL" dirty="0"/>
          </a:p>
          <a:p>
            <a:pPr>
              <a:lnSpc>
                <a:spcPct val="114999"/>
              </a:lnSpc>
              <a:buAutoNum type="arabicPeriod"/>
            </a:pPr>
            <a:endParaRPr lang="nl-NL"/>
          </a:p>
        </p:txBody>
      </p:sp>
    </p:spTree>
    <p:extLst>
      <p:ext uri="{BB962C8B-B14F-4D97-AF65-F5344CB8AC3E}">
        <p14:creationId xmlns:p14="http://schemas.microsoft.com/office/powerpoint/2010/main" val="425474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364575"/>
            <a:ext cx="8520364" cy="572700"/>
          </a:xfrm>
        </p:spPr>
        <p:txBody>
          <a:bodyPr/>
          <a:lstStyle/>
          <a:p>
            <a:r>
              <a:rPr lang="nl-NL" dirty="0"/>
              <a:t>Oriëntatie 2: </a:t>
            </a:r>
            <a:br>
              <a:rPr lang="nl-NL" dirty="0"/>
            </a:br>
            <a:r>
              <a:rPr lang="nl-NL" dirty="0"/>
              <a:t>Gewenste verbreding en versterking van ons partnernetwerk</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a:xfrm>
            <a:off x="311700" y="1144897"/>
            <a:ext cx="8520600" cy="3416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Wat valt op als we ons partnernetwerk zo in kaart brengen?</a:t>
            </a:r>
            <a:br>
              <a:rPr lang="nl-NL" b="0" dirty="0">
                <a:solidFill>
                  <a:srgbClr val="000000"/>
                </a:solidFill>
              </a:rPr>
            </a:br>
            <a:endParaRPr lang="nl-NL" b="0" dirty="0">
              <a:solidFill>
                <a:srgbClr val="000000"/>
              </a:solidFill>
            </a:endParaRPr>
          </a:p>
          <a:p>
            <a:pPr>
              <a:lnSpc>
                <a:spcPct val="114999"/>
              </a:lnSpc>
              <a:buAutoNum type="arabicPeriod"/>
            </a:pPr>
            <a:r>
              <a:rPr lang="nl-NL" b="0" dirty="0">
                <a:solidFill>
                  <a:srgbClr val="000000"/>
                </a:solidFill>
              </a:rPr>
              <a:t>Welke partners zouden we meer naar het midden en daarmee dichter naar onszelf willen schuiven? Waarom? En wat is daarvoor nodig?</a:t>
            </a:r>
            <a:br>
              <a:rPr lang="nl-NL" b="0" dirty="0">
                <a:solidFill>
                  <a:srgbClr val="000000"/>
                </a:solidFill>
              </a:rPr>
            </a:br>
            <a:endParaRPr lang="nl-NL"/>
          </a:p>
          <a:p>
            <a:pPr>
              <a:lnSpc>
                <a:spcPct val="114999"/>
              </a:lnSpc>
              <a:buAutoNum type="arabicPeriod"/>
            </a:pPr>
            <a:r>
              <a:rPr lang="nl-NL" b="0" dirty="0">
                <a:solidFill>
                  <a:srgbClr val="000000"/>
                </a:solidFill>
              </a:rPr>
              <a:t>Met wie zouden we ook willen gaan samenwerken? </a:t>
            </a:r>
            <a:br>
              <a:rPr lang="nl-NL" b="0" dirty="0">
                <a:solidFill>
                  <a:srgbClr val="000000"/>
                </a:solidFill>
              </a:rPr>
            </a:br>
            <a:r>
              <a:rPr lang="nl-NL" b="0" dirty="0">
                <a:solidFill>
                  <a:srgbClr val="000000"/>
                </a:solidFill>
              </a:rPr>
              <a:t>Wat is daarvoor nodig en wat hebben wij hun te bieden als we daarover in gesprek gaan?</a:t>
            </a:r>
            <a:endParaRPr lang="nl-NL" dirty="0"/>
          </a:p>
          <a:p>
            <a:pPr lvl="2">
              <a:spcAft>
                <a:spcPts val="0"/>
              </a:spcAft>
              <a:buClr>
                <a:srgbClr val="595959"/>
              </a:buClr>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01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1:</a:t>
            </a:r>
            <a:br>
              <a:rPr lang="nl-NL" dirty="0"/>
            </a:br>
            <a:r>
              <a:rPr lang="nl-NL" dirty="0"/>
              <a:t>Het ontstaan van een partnernetwerk in de Bijbel</a:t>
            </a:r>
          </a:p>
          <a:p>
            <a:br>
              <a:rPr lang="en-US" dirty="0"/>
            </a:br>
            <a:endParaRPr lang="en-US" dirty="0"/>
          </a:p>
        </p:txBody>
      </p:sp>
      <p:sp>
        <p:nvSpPr>
          <p:cNvPr id="3" name="Tijdelijke aanduiding voor tekst 2">
            <a:extLst>
              <a:ext uri="{FF2B5EF4-FFF2-40B4-BE49-F238E27FC236}">
                <a16:creationId xmlns:a16="http://schemas.microsoft.com/office/drawing/2014/main" id="{2CCD03D7-C1B9-DB78-0205-42DEB01585E9}"/>
              </a:ext>
            </a:extLst>
          </p:cNvPr>
          <p:cNvSpPr>
            <a:spLocks noGrp="1"/>
          </p:cNvSpPr>
          <p:nvPr>
            <p:ph type="body" idx="1"/>
          </p:nvPr>
        </p:nvSpPr>
        <p:spPr>
          <a:xfrm>
            <a:off x="311700" y="1049647"/>
            <a:ext cx="8520600" cy="3416400"/>
          </a:xfrm>
        </p:spPr>
        <p:txBody>
          <a:bodyPr/>
          <a:lstStyle/>
          <a:p>
            <a:pPr marL="139700" indent="0" fontAlgn="base">
              <a:buNone/>
            </a:pPr>
            <a:endParaRPr lang="nl-NL" b="0" i="0" u="none" strike="noStrike" dirty="0">
              <a:solidFill>
                <a:srgbClr val="000000"/>
              </a:solidFill>
              <a:latin typeface="Calibri" panose="020F0502020204030204" pitchFamily="34" charset="0"/>
              <a:cs typeface="Calibri" panose="020F0502020204030204" pitchFamily="34" charset="0"/>
            </a:endParaRPr>
          </a:p>
          <a:p>
            <a:pPr marL="228600" indent="-228600">
              <a:lnSpc>
                <a:spcPct val="114999"/>
              </a:lnSpc>
              <a:buAutoNum type="arabicPeriod"/>
            </a:pPr>
            <a:r>
              <a:rPr lang="nl-NL" b="0" dirty="0">
                <a:solidFill>
                  <a:srgbClr val="000000"/>
                </a:solidFill>
                <a:cs typeface="Arial"/>
              </a:rPr>
              <a:t>Aan de gebeurtenissen in </a:t>
            </a:r>
            <a:r>
              <a:rPr lang="nl-NL" b="0" dirty="0" err="1">
                <a:solidFill>
                  <a:srgbClr val="000000"/>
                </a:solidFill>
                <a:cs typeface="Arial"/>
              </a:rPr>
              <a:t>Filippi</a:t>
            </a:r>
            <a:r>
              <a:rPr lang="nl-NL" b="0" dirty="0">
                <a:solidFill>
                  <a:srgbClr val="000000"/>
                </a:solidFill>
                <a:cs typeface="Arial"/>
              </a:rPr>
              <a:t> ging wat vooraf. Wat was dat en wat zou de relatie kunnen zijn tussen het gebeuren in </a:t>
            </a:r>
            <a:r>
              <a:rPr lang="nl-NL" b="0" dirty="0" err="1">
                <a:solidFill>
                  <a:srgbClr val="000000"/>
                </a:solidFill>
                <a:cs typeface="Arial"/>
              </a:rPr>
              <a:t>Filippi</a:t>
            </a:r>
            <a:r>
              <a:rPr lang="nl-NL" b="0" dirty="0">
                <a:solidFill>
                  <a:srgbClr val="000000"/>
                </a:solidFill>
                <a:cs typeface="Arial"/>
              </a:rPr>
              <a:t> en wat daaraan voorafging?</a:t>
            </a:r>
            <a:br>
              <a:rPr lang="nl-NL" b="0" dirty="0">
                <a:solidFill>
                  <a:srgbClr val="000000"/>
                </a:solidFill>
                <a:cs typeface="Arial"/>
              </a:rPr>
            </a:br>
            <a:endParaRPr lang="nl-NL" b="0" dirty="0">
              <a:solidFill>
                <a:srgbClr val="000000"/>
              </a:solidFill>
              <a:cs typeface="Arial"/>
            </a:endParaRPr>
          </a:p>
          <a:p>
            <a:pPr marL="228600" indent="-228600">
              <a:lnSpc>
                <a:spcPct val="114999"/>
              </a:lnSpc>
              <a:buAutoNum type="arabicPeriod"/>
            </a:pPr>
            <a:r>
              <a:rPr lang="nl-NL" b="0" dirty="0">
                <a:solidFill>
                  <a:srgbClr val="000000"/>
                </a:solidFill>
                <a:cs typeface="Arial"/>
              </a:rPr>
              <a:t>Hebben wij zelf voorbeelden van samenwerkingsrelaties die eigenlijk alleen konden ontstaan doordat we eerder een bepaalde kant op werden ‘gestuurd’?</a:t>
            </a:r>
            <a:br>
              <a:rPr lang="nl-NL" b="0" dirty="0">
                <a:solidFill>
                  <a:srgbClr val="000000"/>
                </a:solidFill>
                <a:cs typeface="Arial"/>
              </a:rPr>
            </a:br>
            <a:endParaRPr lang="nl-NL"/>
          </a:p>
          <a:p>
            <a:pPr marL="228600" indent="-228600">
              <a:lnSpc>
                <a:spcPct val="114999"/>
              </a:lnSpc>
              <a:buAutoNum type="arabicPeriod"/>
            </a:pPr>
            <a:r>
              <a:rPr lang="nl-NL" b="0" dirty="0">
                <a:solidFill>
                  <a:srgbClr val="000000"/>
                </a:solidFill>
                <a:cs typeface="Arial"/>
              </a:rPr>
              <a:t>In </a:t>
            </a:r>
            <a:r>
              <a:rPr lang="nl-NL" b="0" dirty="0" err="1">
                <a:solidFill>
                  <a:srgbClr val="000000"/>
                </a:solidFill>
                <a:cs typeface="Arial"/>
              </a:rPr>
              <a:t>Filippi</a:t>
            </a:r>
            <a:r>
              <a:rPr lang="nl-NL" b="0" dirty="0">
                <a:solidFill>
                  <a:srgbClr val="000000"/>
                </a:solidFill>
                <a:cs typeface="Arial"/>
              </a:rPr>
              <a:t> ontstonden twee vormen van samenwerking: er werd aangesloten bij een bestaande activiteit in de omgeving en er werd een huisvestingsaanbod gedaan door een lokale ondernemer. Herkennen we hierin iets van de situatie of mogelijkheden rond onze proefplek?</a:t>
            </a:r>
            <a:br>
              <a:rPr lang="nl-NL" b="0" dirty="0">
                <a:solidFill>
                  <a:srgbClr val="000000"/>
                </a:solidFill>
                <a:cs typeface="Arial"/>
              </a:rPr>
            </a:br>
            <a:endParaRPr lang="nl-NL"/>
          </a:p>
          <a:p>
            <a:pPr marL="228600" indent="-228600">
              <a:lnSpc>
                <a:spcPct val="114999"/>
              </a:lnSpc>
              <a:spcBef>
                <a:spcPts val="0"/>
              </a:spcBef>
              <a:buAutoNum type="arabicPeriod"/>
            </a:pPr>
            <a:r>
              <a:rPr lang="nl-NL" b="0" dirty="0">
                <a:solidFill>
                  <a:srgbClr val="000000"/>
                </a:solidFill>
                <a:cs typeface="Arial"/>
              </a:rPr>
              <a:t>Wat kunnen we leren van dit verhaal voor de verdere ontwikkeling van ons eigen partnernetwerk?</a:t>
            </a:r>
            <a:endParaRPr lang="nl-NL" dirty="0"/>
          </a:p>
          <a:p>
            <a:pPr marL="596900" lvl="1" indent="0">
              <a:lnSpc>
                <a:spcPct val="114999"/>
              </a:lnSpc>
              <a:spcBef>
                <a:spcPts val="0"/>
              </a:spcBef>
              <a:buNone/>
            </a:pPr>
            <a:endParaRPr lang="nl-NL" b="0" i="1" dirty="0">
              <a:effectLst/>
              <a:latin typeface="Calibri" panose="020F0502020204030204" pitchFamily="34" charset="0"/>
              <a:cs typeface="Calibri" panose="020F0502020204030204" pitchFamily="34" charset="0"/>
            </a:endParaRPr>
          </a:p>
          <a:p>
            <a:pPr marL="139700" indent="0">
              <a:buNone/>
            </a:pPr>
            <a:br>
              <a:rPr lang="nl-NL" dirty="0"/>
            </a:b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65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2</a:t>
            </a:r>
            <a:br>
              <a:rPr lang="nl-NL" dirty="0"/>
            </a:br>
            <a:r>
              <a:rPr lang="nl-NL" dirty="0"/>
              <a:t>Ons partnernetwerk zegenen</a:t>
            </a:r>
            <a:br>
              <a:rPr lang="nl-NL" dirty="0"/>
            </a:br>
            <a:endParaRPr lang="nl-NL" dirty="0"/>
          </a:p>
        </p:txBody>
      </p:sp>
      <p:pic>
        <p:nvPicPr>
          <p:cNvPr id="7" name="Afbeelding 6" descr="Afbeelding met zwart, duisternis&#10;&#10;Automatisch gegenereerde beschrijving">
            <a:extLst>
              <a:ext uri="{FF2B5EF4-FFF2-40B4-BE49-F238E27FC236}">
                <a16:creationId xmlns:a16="http://schemas.microsoft.com/office/drawing/2014/main" id="{AB5AA8E8-D55F-E6A4-EF33-794C65E29376}"/>
              </a:ext>
            </a:extLst>
          </p:cNvPr>
          <p:cNvPicPr>
            <a:picLocks noChangeAspect="1"/>
          </p:cNvPicPr>
          <p:nvPr/>
        </p:nvPicPr>
        <p:blipFill>
          <a:blip r:embed="rId2"/>
          <a:stretch>
            <a:fillRect/>
          </a:stretch>
        </p:blipFill>
        <p:spPr>
          <a:xfrm>
            <a:off x="3721820" y="1705826"/>
            <a:ext cx="1700360" cy="1731848"/>
          </a:xfrm>
          <a:prstGeom prst="rect">
            <a:avLst/>
          </a:prstGeom>
        </p:spPr>
      </p:pic>
    </p:spTree>
    <p:extLst>
      <p:ext uri="{BB962C8B-B14F-4D97-AF65-F5344CB8AC3E}">
        <p14:creationId xmlns:p14="http://schemas.microsoft.com/office/powerpoint/2010/main" val="64340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DFA026C-9D8E-D052-AA9C-E6F0B05D1AE1}"/>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Bouwen aan een breder partnernetwerk</a:t>
            </a:r>
          </a:p>
        </p:txBody>
      </p:sp>
      <p:pic>
        <p:nvPicPr>
          <p:cNvPr id="5" name="Onlinemedia 4" title="Module 11 Reisgidsvideo 4 (verdieping): Bouwen aan een breder partnernetwerk">
            <a:hlinkClick r:id="" action="ppaction://media"/>
            <a:extLst>
              <a:ext uri="{FF2B5EF4-FFF2-40B4-BE49-F238E27FC236}">
                <a16:creationId xmlns:a16="http://schemas.microsoft.com/office/drawing/2014/main" id="{25BDE3F8-EC36-4512-B4A4-E36ED93203EE}"/>
              </a:ext>
            </a:extLst>
          </p:cNvPr>
          <p:cNvPicPr>
            <a:picLocks noRot="1" noChangeAspect="1"/>
          </p:cNvPicPr>
          <p:nvPr>
            <a:videoFile r:link="rId1"/>
          </p:nvPr>
        </p:nvPicPr>
        <p:blipFill>
          <a:blip r:embed="rId3"/>
          <a:stretch>
            <a:fillRect/>
          </a:stretch>
        </p:blipFill>
        <p:spPr>
          <a:xfrm>
            <a:off x="409575" y="1473200"/>
            <a:ext cx="5969000" cy="3403600"/>
          </a:xfrm>
          <a:prstGeom prst="rect">
            <a:avLst/>
          </a:prstGeom>
        </p:spPr>
      </p:pic>
      <p:sp>
        <p:nvSpPr>
          <p:cNvPr id="6" name="Tekstvak 5">
            <a:extLst>
              <a:ext uri="{FF2B5EF4-FFF2-40B4-BE49-F238E27FC236}">
                <a16:creationId xmlns:a16="http://schemas.microsoft.com/office/drawing/2014/main" id="{F4A0B052-8641-DC0B-5742-6759B70CDD24}"/>
              </a:ext>
            </a:extLst>
          </p:cNvPr>
          <p:cNvSpPr txBox="1"/>
          <p:nvPr/>
        </p:nvSpPr>
        <p:spPr>
          <a:xfrm>
            <a:off x="6506822" y="4601999"/>
            <a:ext cx="2527300" cy="276999"/>
          </a:xfrm>
          <a:prstGeom prst="rect">
            <a:avLst/>
          </a:prstGeom>
          <a:noFill/>
          <a:ln w="12700">
            <a:solidFill>
              <a:srgbClr val="6F318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solidFill>
                  <a:srgbClr val="6F318F"/>
                </a:solidFill>
                <a:hlinkClick r:id="rId4">
                  <a:extLst>
                    <a:ext uri="{A12FA001-AC4F-418D-AE19-62706E023703}">
                      <ahyp:hlinkClr xmlns:ahyp="http://schemas.microsoft.com/office/drawing/2018/hyperlinkcolor" val="tx"/>
                    </a:ext>
                  </a:extLst>
                </a:hlinkClick>
              </a:rPr>
              <a:t>Geen video zichtbaar? Klik hier!</a:t>
            </a:r>
            <a:endParaRPr lang="nl-NL" sz="1200" b="1">
              <a:solidFill>
                <a:srgbClr val="6F318F"/>
              </a:solidFill>
            </a:endParaRPr>
          </a:p>
        </p:txBody>
      </p:sp>
    </p:spTree>
    <p:extLst>
      <p:ext uri="{BB962C8B-B14F-4D97-AF65-F5344CB8AC3E}">
        <p14:creationId xmlns:p14="http://schemas.microsoft.com/office/powerpoint/2010/main" val="309501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a:xfrm>
            <a:off x="311700" y="437319"/>
            <a:ext cx="8649072" cy="572700"/>
          </a:xfrm>
        </p:spPr>
        <p:txBody>
          <a:bodyPr/>
          <a:lstStyle/>
          <a:p>
            <a:r>
              <a:rPr lang="nl-NL" dirty="0"/>
              <a:t>Reisgids 1: </a:t>
            </a:r>
            <a:br>
              <a:rPr lang="nl-NL" dirty="0"/>
            </a:br>
            <a:r>
              <a:rPr lang="nl-NL"/>
              <a:t>Met het </a:t>
            </a:r>
            <a:r>
              <a:rPr lang="nl-NL" err="1"/>
              <a:t>waardemodel</a:t>
            </a:r>
            <a:r>
              <a:rPr lang="nl-NL"/>
              <a:t> samenwerkingspartners in beeld krijgen</a:t>
            </a:r>
            <a:br>
              <a:rPr lang="nl-NL" dirty="0"/>
            </a:br>
            <a:endParaRPr lang="nl-NL" dirty="0"/>
          </a:p>
        </p:txBody>
      </p:sp>
      <p:sp>
        <p:nvSpPr>
          <p:cNvPr id="3" name="Tijdelijke aanduiding voor tekst 2">
            <a:extLst>
              <a:ext uri="{FF2B5EF4-FFF2-40B4-BE49-F238E27FC236}">
                <a16:creationId xmlns:a16="http://schemas.microsoft.com/office/drawing/2014/main" id="{1291A4C7-93B2-AC5F-376A-C33E84FC8C8C}"/>
              </a:ext>
            </a:extLst>
          </p:cNvPr>
          <p:cNvSpPr>
            <a:spLocks noGrp="1"/>
          </p:cNvSpPr>
          <p:nvPr>
            <p:ph type="body" idx="1"/>
          </p:nvPr>
        </p:nvSpPr>
        <p:spPr>
          <a:xfrm>
            <a:off x="311700" y="1131714"/>
            <a:ext cx="8520600" cy="3416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fontAlgn="base">
              <a:buFont typeface="+mj-lt"/>
              <a:buAutoNum type="arabicPeriod"/>
            </a:pPr>
            <a:r>
              <a:rPr lang="nl-NL" b="0" dirty="0">
                <a:solidFill>
                  <a:srgbClr val="000000"/>
                </a:solidFill>
              </a:rPr>
              <a:t>Hoe kunnen wij als partners zo goed mogelijk met onze doelgroep communiceren en samen relaties opbouwen met mensen in deze groep?</a:t>
            </a:r>
            <a:br>
              <a:rPr lang="nl-NL" b="0" dirty="0">
                <a:solidFill>
                  <a:srgbClr val="000000"/>
                </a:solidFill>
              </a:rPr>
            </a:br>
            <a:endParaRPr lang="nl-NL" b="0" dirty="0">
              <a:solidFill>
                <a:srgbClr val="000000"/>
              </a:solidFill>
              <a:latin typeface="Calibri" panose="020F0502020204030204" pitchFamily="34" charset="0"/>
              <a:cs typeface="Calibri" panose="020F0502020204030204" pitchFamily="34" charset="0"/>
            </a:endParaRPr>
          </a:p>
          <a:p>
            <a:pPr marL="482600" indent="-342900">
              <a:lnSpc>
                <a:spcPct val="114999"/>
              </a:lnSpc>
              <a:buAutoNum type="arabicPeriod"/>
            </a:pPr>
            <a:r>
              <a:rPr lang="nl-NL" b="0" dirty="0">
                <a:solidFill>
                  <a:srgbClr val="000000"/>
                </a:solidFill>
              </a:rPr>
              <a:t>Hoe kunnen we als partners passende activiteiten organiseren om onze doelgroep te dienen en met hen het gewenste doel of effect te bereiken?</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Hoe kunnen we als partners goed omgaan met de verdeling van mensen, middelen, kosten en opbrengsten in onze samenwerking?</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Welke concrete en meetbare resultaten zullen de samenwerking ons naar verwachting opleveren?</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Rond welke onderdelen van het model zien we de meeste mogelijkheden voor sterke samenwerking?</a:t>
            </a:r>
            <a:endParaRPr lang="nl-NL" dirty="0"/>
          </a:p>
          <a:p>
            <a:pPr marL="482600" indent="-342900">
              <a:lnSpc>
                <a:spcPct val="114999"/>
              </a:lnSpc>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0" lvl="2" indent="-342900">
              <a:buFont typeface="+mj-lt"/>
              <a:buAutoNum type="arabicPeriod"/>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38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a:xfrm>
            <a:off x="311700" y="256464"/>
            <a:ext cx="8374173" cy="572700"/>
          </a:xfrm>
        </p:spPr>
        <p:txBody>
          <a:bodyPr/>
          <a:lstStyle/>
          <a:p>
            <a:r>
              <a:rPr lang="nl-NL" dirty="0"/>
              <a:t>Reisgids 2: </a:t>
            </a:r>
            <a:br>
              <a:rPr lang="nl-NL" dirty="0"/>
            </a:br>
            <a:r>
              <a:rPr lang="nl-NL" dirty="0"/>
              <a:t>Met het </a:t>
            </a:r>
            <a:r>
              <a:rPr lang="nl-NL" dirty="0" err="1"/>
              <a:t>waardemodel</a:t>
            </a:r>
            <a:r>
              <a:rPr lang="nl-NL" dirty="0"/>
              <a:t> een samenwerkingsrelatie evalueren</a:t>
            </a:r>
            <a:br>
              <a:rPr lang="nl-NL" dirty="0"/>
            </a:br>
            <a:endParaRPr lang="nl-NL" dirty="0"/>
          </a:p>
        </p:txBody>
      </p:sp>
      <p:sp>
        <p:nvSpPr>
          <p:cNvPr id="3" name="Tijdelijke aanduiding voor tekst 2">
            <a:extLst>
              <a:ext uri="{FF2B5EF4-FFF2-40B4-BE49-F238E27FC236}">
                <a16:creationId xmlns:a16="http://schemas.microsoft.com/office/drawing/2014/main" id="{1291A4C7-93B2-AC5F-376A-C33E84FC8C8C}"/>
              </a:ext>
            </a:extLst>
          </p:cNvPr>
          <p:cNvSpPr>
            <a:spLocks noGrp="1"/>
          </p:cNvSpPr>
          <p:nvPr>
            <p:ph type="body" idx="1"/>
          </p:nvPr>
        </p:nvSpPr>
        <p:spPr>
          <a:xfrm>
            <a:off x="311700" y="1030436"/>
            <a:ext cx="8520600" cy="3416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b="0" dirty="0">
                <a:solidFill>
                  <a:srgbClr val="000000"/>
                </a:solidFill>
              </a:rPr>
              <a:t>We nemen een (liefst niet-kerkelijke) samenwerkingspartner in gedachten:</a:t>
            </a:r>
            <a:br>
              <a:rPr lang="nl-NL" b="0" dirty="0">
                <a:solidFill>
                  <a:srgbClr val="000000"/>
                </a:solidFill>
              </a:rPr>
            </a:br>
            <a:endParaRPr lang="nl-NL" b="0" dirty="0">
              <a:solidFill>
                <a:srgbClr val="000000"/>
              </a:solidFill>
            </a:endParaRPr>
          </a:p>
          <a:p>
            <a:pPr>
              <a:lnSpc>
                <a:spcPct val="114999"/>
              </a:lnSpc>
              <a:buAutoNum type="arabicPeriod"/>
            </a:pPr>
            <a:r>
              <a:rPr lang="nl-NL" b="0" dirty="0">
                <a:solidFill>
                  <a:srgbClr val="000000"/>
                </a:solidFill>
              </a:rPr>
              <a:t>Wat hebben we met deze partner gemeenschappelijk rond </a:t>
            </a:r>
            <a:r>
              <a:rPr lang="nl-NL" u="sng" dirty="0">
                <a:solidFill>
                  <a:srgbClr val="000000"/>
                </a:solidFill>
              </a:rPr>
              <a:t>de doelgroep en het effect</a:t>
            </a:r>
            <a:r>
              <a:rPr lang="nl-NL" b="0" dirty="0">
                <a:solidFill>
                  <a:srgbClr val="000000"/>
                </a:solidFill>
              </a:rPr>
              <a:t> dat we willen bereiken?</a:t>
            </a:r>
            <a:br>
              <a:rPr lang="nl-NL" b="0" dirty="0">
                <a:solidFill>
                  <a:srgbClr val="000000"/>
                </a:solidFill>
              </a:rPr>
            </a:br>
            <a:endParaRPr lang="nl-NL" dirty="0">
              <a:solidFill>
                <a:srgbClr val="E88D24"/>
              </a:solidFill>
            </a:endParaRPr>
          </a:p>
          <a:p>
            <a:pPr>
              <a:lnSpc>
                <a:spcPct val="114999"/>
              </a:lnSpc>
              <a:buAutoNum type="arabicPeriod"/>
            </a:pPr>
            <a:r>
              <a:rPr lang="nl-NL" b="0" dirty="0">
                <a:solidFill>
                  <a:srgbClr val="000000"/>
                </a:solidFill>
              </a:rPr>
              <a:t>Hoe goed lukt het ons om als partners met onze doelgroep te </a:t>
            </a:r>
            <a:r>
              <a:rPr lang="nl-NL" u="sng" dirty="0">
                <a:solidFill>
                  <a:srgbClr val="000000"/>
                </a:solidFill>
              </a:rPr>
              <a:t>communiceren en relaties</a:t>
            </a:r>
            <a:r>
              <a:rPr lang="nl-NL" b="0" dirty="0">
                <a:solidFill>
                  <a:srgbClr val="000000"/>
                </a:solidFill>
              </a:rPr>
              <a:t> op te bouwen?</a:t>
            </a:r>
            <a:br>
              <a:rPr lang="nl-NL" b="0" dirty="0">
                <a:solidFill>
                  <a:srgbClr val="000000"/>
                </a:solidFill>
              </a:rPr>
            </a:br>
            <a:endParaRPr lang="nl-NL">
              <a:solidFill>
                <a:srgbClr val="E88D24"/>
              </a:solidFill>
            </a:endParaRPr>
          </a:p>
          <a:p>
            <a:pPr>
              <a:lnSpc>
                <a:spcPct val="114999"/>
              </a:lnSpc>
              <a:buAutoNum type="arabicPeriod"/>
            </a:pPr>
            <a:r>
              <a:rPr lang="nl-NL" b="0" dirty="0">
                <a:solidFill>
                  <a:srgbClr val="000000"/>
                </a:solidFill>
              </a:rPr>
              <a:t>Hoe goed lukt het ons om als partners samen passende </a:t>
            </a:r>
            <a:r>
              <a:rPr lang="nl-NL" u="sng" dirty="0">
                <a:solidFill>
                  <a:srgbClr val="000000"/>
                </a:solidFill>
              </a:rPr>
              <a:t>activiteiten</a:t>
            </a:r>
            <a:r>
              <a:rPr lang="nl-NL" b="0" dirty="0">
                <a:solidFill>
                  <a:srgbClr val="000000"/>
                </a:solidFill>
              </a:rPr>
              <a:t> te organiseren?</a:t>
            </a:r>
            <a:br>
              <a:rPr lang="nl-NL" b="0" dirty="0">
                <a:solidFill>
                  <a:srgbClr val="000000"/>
                </a:solidFill>
              </a:rPr>
            </a:br>
            <a:endParaRPr lang="nl-NL"/>
          </a:p>
          <a:p>
            <a:pPr>
              <a:lnSpc>
                <a:spcPct val="114999"/>
              </a:lnSpc>
              <a:buAutoNum type="arabicPeriod"/>
            </a:pPr>
            <a:r>
              <a:rPr lang="nl-NL" b="0" dirty="0">
                <a:solidFill>
                  <a:srgbClr val="000000"/>
                </a:solidFill>
              </a:rPr>
              <a:t>Hoe gaan we als partners om met de verdeling van </a:t>
            </a:r>
            <a:r>
              <a:rPr lang="nl-NL" u="sng" dirty="0">
                <a:solidFill>
                  <a:srgbClr val="000000"/>
                </a:solidFill>
              </a:rPr>
              <a:t>mensen, middelen, kosten en opbrengsten</a:t>
            </a:r>
            <a:r>
              <a:rPr lang="nl-NL" b="0" dirty="0">
                <a:solidFill>
                  <a:srgbClr val="000000"/>
                </a:solidFill>
              </a:rPr>
              <a:t> in de samenwerking?</a:t>
            </a:r>
            <a:br>
              <a:rPr lang="nl-NL" b="0" dirty="0">
                <a:solidFill>
                  <a:srgbClr val="000000"/>
                </a:solidFill>
              </a:rPr>
            </a:br>
            <a:endParaRPr lang="nl-NL"/>
          </a:p>
          <a:p>
            <a:pPr>
              <a:lnSpc>
                <a:spcPct val="114999"/>
              </a:lnSpc>
              <a:buAutoNum type="arabicPeriod"/>
            </a:pPr>
            <a:r>
              <a:rPr lang="nl-NL" b="0" dirty="0">
                <a:solidFill>
                  <a:srgbClr val="000000"/>
                </a:solidFill>
              </a:rPr>
              <a:t>Zijn de </a:t>
            </a:r>
            <a:r>
              <a:rPr lang="nl-NL" u="sng" dirty="0">
                <a:solidFill>
                  <a:srgbClr val="000000"/>
                </a:solidFill>
              </a:rPr>
              <a:t>resultaten</a:t>
            </a:r>
            <a:r>
              <a:rPr lang="nl-NL" b="0" dirty="0">
                <a:solidFill>
                  <a:srgbClr val="000000"/>
                </a:solidFill>
              </a:rPr>
              <a:t> bereikt die we verwacht hadden van deze samenwerking verwacht?</a:t>
            </a:r>
            <a:endParaRPr lang="nl-NL"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591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BB8D-7B52-270C-BA35-67160A4B5B0B}"/>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6BE0B1C9-A91A-A456-3223-46E2F652AA33}"/>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287370602"/>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34315-30E6-4EE7-9F0E-07FDD4FE9F75}">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customXml/itemProps2.xml><?xml version="1.0" encoding="utf-8"?>
<ds:datastoreItem xmlns:ds="http://schemas.openxmlformats.org/officeDocument/2006/customXml" ds:itemID="{86D4AB0E-80E0-4A4F-A659-6B1E58E2EA64}">
  <ds:schemaRefs>
    <ds:schemaRef ds:uri="http://schemas.microsoft.com/sharepoint/v3/contenttype/forms"/>
  </ds:schemaRefs>
</ds:datastoreItem>
</file>

<file path=customXml/itemProps3.xml><?xml version="1.0" encoding="utf-8"?>
<ds:datastoreItem xmlns:ds="http://schemas.openxmlformats.org/officeDocument/2006/customXml" ds:itemID="{BF3F96F5-2F93-4FB8-B768-4E52AACFC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2095</TotalTime>
  <Words>456</Words>
  <Application>Microsoft Office PowerPoint</Application>
  <PresentationFormat>Diavoorstelling (16:9)</PresentationFormat>
  <Paragraphs>44</Paragraphs>
  <Slides>9</Slides>
  <Notes>0</Notes>
  <HiddenSlides>0</HiddenSlides>
  <MMClips>1</MMClip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Hoofdthema - Leren Pionieren</vt:lpstr>
      <vt:lpstr>Sterke samenwerking</vt:lpstr>
      <vt:lpstr>Oriëntatie 1:  Een eerste blik op ons partnernetwerk</vt:lpstr>
      <vt:lpstr>Oriëntatie 2:  Gewenste verbreding en versterking van ons partnernetwerk</vt:lpstr>
      <vt:lpstr>Kompas 1: Het ontstaan van een partnernetwerk in de Bijbel  </vt:lpstr>
      <vt:lpstr>Kompas 2 Ons partnernetwerk zegenen </vt:lpstr>
      <vt:lpstr>Reisgidsvideo Bouwen aan een breder partnernetwerk</vt:lpstr>
      <vt:lpstr>Reisgids 1:  Met het waardemodel samenwerkingspartners in beeld krijgen </vt:lpstr>
      <vt:lpstr>Reisgids 2:  Met het waardemodel een samenwerkingsrelatie evalueren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198</cp:revision>
  <dcterms:modified xsi:type="dcterms:W3CDTF">2024-12-20T13:01:06Z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