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7" r:id="rId6"/>
    <p:sldId id="258" r:id="rId7"/>
    <p:sldId id="259" r:id="rId8"/>
    <p:sldId id="260" r:id="rId9"/>
    <p:sldId id="261" r:id="rId10"/>
    <p:sldId id="264" r:id="rId11"/>
    <p:sldId id="263" r:id="rId12"/>
    <p:sldId id="266"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3D6DFE-D6CB-6019-03D7-F1CF5DE86A2A}" v="471" dt="2025-10-07T09:53:45.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4" name="Picture Placeholder 3">
            <a:extLst>
              <a:ext uri="{FF2B5EF4-FFF2-40B4-BE49-F238E27FC236}">
                <a16:creationId xmlns:a16="http://schemas.microsoft.com/office/drawing/2014/main" id="{AFC1ED2D-CCB4-633B-C8F3-1FA664B21E6A}"/>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43C7D47-F8D3-B11B-EC01-C00A7E9A366D}"/>
              </a:ext>
            </a:extLst>
          </p:cNvPr>
          <p:cNvPicPr>
            <a:picLocks noGrp="1" noChangeAspect="1"/>
          </p:cNvPicPr>
          <p:nvPr>
            <p:ph type="pic" idx="2"/>
          </p:nvPr>
        </p:nvPicPr>
        <p:blipFill>
          <a:blip r:embed="rId3"/>
          <a:srcRect t="11510" b="11510"/>
          <a:stretch/>
        </p:blipFill>
        <p:spPr>
          <a:xfrm>
            <a:off x="615950" y="609609"/>
            <a:ext cx="10952162" cy="5627670"/>
          </a:xfrm>
          <a:prstGeom prst="rect">
            <a:avLst/>
          </a:prstGeom>
          <a:noFill/>
          <a:ln>
            <a:noFill/>
          </a:ln>
        </p:spPr>
      </p:pic>
      <p:sp>
        <p:nvSpPr>
          <p:cNvPr id="392" name="Google Shape;392;p3"/>
          <p:cNvSpPr txBox="1">
            <a:spLocks noGrp="1"/>
          </p:cNvSpPr>
          <p:nvPr>
            <p:ph type="body" idx="1"/>
          </p:nvPr>
        </p:nvSpPr>
        <p:spPr>
          <a:xfrm>
            <a:off x="1221581" y="4622800"/>
            <a:ext cx="9740900" cy="1003300"/>
          </a:xfrm>
        </p:spPr>
        <p:txBody>
          <a:bodyPr spcFirstLastPara="1" wrap="square" lIns="0" tIns="0" rIns="0" bIns="0" anchor="ctr" anchorCtr="0">
            <a:normAutofit/>
          </a:bodyPr>
          <a:lstStyle/>
          <a:p>
            <a:pPr marL="0" indent="0" algn="l">
              <a:lnSpc>
                <a:spcPct val="100000"/>
              </a:lnSpc>
              <a:spcAft>
                <a:spcPts val="600"/>
              </a:spcAft>
            </a:pPr>
            <a:r>
              <a:rPr lang="en-US" sz="2300" dirty="0"/>
              <a:t>Door de </a:t>
            </a:r>
            <a:r>
              <a:rPr lang="en-US" sz="2300" err="1"/>
              <a:t>zware</a:t>
            </a:r>
            <a:r>
              <a:rPr lang="en-US" sz="2300" dirty="0"/>
              <a:t> </a:t>
            </a:r>
            <a:r>
              <a:rPr lang="en-US" sz="2300" err="1"/>
              <a:t>economische</a:t>
            </a:r>
            <a:r>
              <a:rPr lang="en-US" sz="2300" dirty="0"/>
              <a:t> crisis in </a:t>
            </a:r>
            <a:r>
              <a:rPr lang="en-US" sz="2300" err="1"/>
              <a:t>Libanon</a:t>
            </a:r>
            <a:r>
              <a:rPr lang="en-US" sz="2300" dirty="0"/>
              <a:t> </a:t>
            </a:r>
            <a:r>
              <a:rPr lang="en-US" sz="2300" err="1"/>
              <a:t>zoeken</a:t>
            </a:r>
            <a:r>
              <a:rPr lang="en-US" sz="2300" dirty="0"/>
              <a:t> </a:t>
            </a:r>
            <a:r>
              <a:rPr lang="en-US" sz="2300" err="1"/>
              <a:t>veel</a:t>
            </a:r>
            <a:r>
              <a:rPr lang="en-US" sz="2300" dirty="0"/>
              <a:t> </a:t>
            </a:r>
            <a:r>
              <a:rPr lang="en-US" sz="2300" err="1"/>
              <a:t>jongeren</a:t>
            </a:r>
            <a:r>
              <a:rPr lang="en-US" sz="2300" dirty="0"/>
              <a:t> </a:t>
            </a:r>
            <a:r>
              <a:rPr lang="en-US" sz="2300" err="1"/>
              <a:t>werk</a:t>
            </a:r>
            <a:r>
              <a:rPr lang="en-US" sz="2300" dirty="0"/>
              <a:t> </a:t>
            </a:r>
            <a:endParaRPr lang="en-US"/>
          </a:p>
          <a:p>
            <a:pPr marL="0" indent="0" algn="l">
              <a:lnSpc>
                <a:spcPct val="100000"/>
              </a:lnSpc>
              <a:spcAft>
                <a:spcPts val="600"/>
              </a:spcAft>
            </a:pPr>
            <a:r>
              <a:rPr lang="en-US" sz="2300"/>
              <a:t>in </a:t>
            </a:r>
            <a:r>
              <a:rPr lang="en-US" sz="2300" dirty="0"/>
              <a:t>het </a:t>
            </a:r>
            <a:r>
              <a:rPr lang="en-US" sz="2300" err="1"/>
              <a:t>buitenland</a:t>
            </a:r>
            <a:r>
              <a:rPr lang="en-US" sz="2300" dirty="0"/>
              <a:t>, </a:t>
            </a:r>
            <a:r>
              <a:rPr lang="en-US" sz="2300" err="1"/>
              <a:t>waaronder</a:t>
            </a:r>
            <a:r>
              <a:rPr lang="en-US" sz="2300" dirty="0"/>
              <a:t> </a:t>
            </a:r>
            <a:r>
              <a:rPr lang="en-US" sz="2300" err="1"/>
              <a:t>veel</a:t>
            </a:r>
            <a:r>
              <a:rPr lang="en-US" sz="2300" dirty="0"/>
              <a:t> </a:t>
            </a:r>
            <a:r>
              <a:rPr lang="en-US" sz="2300" err="1"/>
              <a:t>ervaren</a:t>
            </a:r>
            <a:r>
              <a:rPr lang="en-US" sz="2300" dirty="0"/>
              <a:t> </a:t>
            </a:r>
            <a:r>
              <a:rPr lang="en-US" sz="2300"/>
              <a:t>verpleegkundigen.</a:t>
            </a:r>
            <a:endParaRPr lang="en-US" sz="2300" dirty="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830454"/>
            <a:ext cx="10962324" cy="1019166"/>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000" dirty="0">
                <a:solidFill>
                  <a:schemeClr val="bg1"/>
                </a:solidFill>
              </a:rPr>
              <a:t>Ouderen blijven alleen achter als hun kinderen naar het buitenland zijn vertrokken. Hierdoor is er in Libanon veel vraag naar thuiszorgwerkers.</a:t>
            </a:r>
            <a:endParaRPr lang="en-US" sz="2000" dirty="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DB2010C4-ADD1-CB19-FC99-1CE56604036B}"/>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0A434FDC-C02A-6A3E-FE64-3F3BF4580B71}"/>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61982" cy="994053"/>
          </a:xfrm>
          <a:prstGeom prst="rect">
            <a:avLst/>
          </a:prstGeom>
          <a:solidFill>
            <a:schemeClr val="accent1"/>
          </a:solidFill>
          <a:ln>
            <a:noFill/>
          </a:ln>
        </p:spPr>
        <p:txBody>
          <a:bodyPr spcFirstLastPara="1" wrap="square" lIns="360000" tIns="180000" rIns="288000" bIns="0" anchor="t" anchorCtr="0">
            <a:noAutofit/>
          </a:bodyPr>
          <a:lstStyle/>
          <a:p>
            <a:pPr marL="269875" indent="0"/>
            <a:r>
              <a:rPr lang="nl-NL" sz="2200" dirty="0">
                <a:solidFill>
                  <a:schemeClr val="bg1"/>
                </a:solidFill>
              </a:rPr>
              <a:t>Dat biedt Libanezen en Syrische vluchtelingen in het land de kans om in deze sector aan de slag te gaan.</a:t>
            </a:r>
            <a:endParaRPr lang="en-US" sz="2200" dirty="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7" name="Picture Placeholder 6">
            <a:extLst>
              <a:ext uri="{FF2B5EF4-FFF2-40B4-BE49-F238E27FC236}">
                <a16:creationId xmlns:a16="http://schemas.microsoft.com/office/drawing/2014/main" id="{12C037A2-1B6F-4E4C-15AF-DDE172A06199}"/>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2" name="Picture Placeholder 11">
            <a:extLst>
              <a:ext uri="{FF2B5EF4-FFF2-40B4-BE49-F238E27FC236}">
                <a16:creationId xmlns:a16="http://schemas.microsoft.com/office/drawing/2014/main" id="{2D8726E5-32BB-B6E4-59B5-4C5E7DB0F540}"/>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26109" y="4535814"/>
            <a:ext cx="10911460" cy="1426380"/>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dirty="0">
                <a:solidFill>
                  <a:schemeClr val="bg1"/>
                </a:solidFill>
              </a:rPr>
              <a:t>Kerk in Actie ondersteunt medische trainingen voor Libanezen en Syrische </a:t>
            </a:r>
            <a:r>
              <a:rPr lang="nl-NL" sz="2200">
                <a:solidFill>
                  <a:schemeClr val="bg1"/>
                </a:solidFill>
              </a:rPr>
              <a:t>vluchtelingen. Na een thuiszorgtraining kunnen cursisten vrijwel direct aan het werk en ook beter zorg verlenen aan hun eigen familieleden en buren.</a:t>
            </a: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5" name="Picture Placeholder 4">
            <a:extLst>
              <a:ext uri="{FF2B5EF4-FFF2-40B4-BE49-F238E27FC236}">
                <a16:creationId xmlns:a16="http://schemas.microsoft.com/office/drawing/2014/main" id="{C9C54E9F-D28F-071E-E499-509BE4F5B8F8}"/>
              </a:ext>
            </a:extLst>
          </p:cNvPr>
          <p:cNvPicPr>
            <a:picLocks noGrp="1" noChangeAspect="1"/>
          </p:cNvPicPr>
          <p:nvPr>
            <p:ph type="pic" idx="2"/>
          </p:nvPr>
        </p:nvPicPr>
        <p:blipFill>
          <a:blip r:embed="rId3"/>
          <a:srcRect l="36093" t="969" r="17464" b="-969"/>
          <a:stretch>
            <a:fillRect/>
          </a:stretch>
        </p:blipFill>
        <p:spPr>
          <a:xfrm rot="16200000">
            <a:off x="1432262" y="-217150"/>
            <a:ext cx="3752415" cy="5386393"/>
          </a:xfrm>
          <a:prstGeom prst="rect">
            <a:avLst/>
          </a:prstGeom>
          <a:solidFill>
            <a:srgbClr val="F2F2F2"/>
          </a:solidFill>
          <a:ln>
            <a:noFill/>
          </a:ln>
        </p:spPr>
      </p:pic>
      <p:pic>
        <p:nvPicPr>
          <p:cNvPr id="8" name="Picture Placeholder 7">
            <a:extLst>
              <a:ext uri="{FF2B5EF4-FFF2-40B4-BE49-F238E27FC236}">
                <a16:creationId xmlns:a16="http://schemas.microsoft.com/office/drawing/2014/main" id="{21084AB0-35BB-0435-3554-13B04D8C1E5D}"/>
              </a:ext>
            </a:extLst>
          </p:cNvPr>
          <p:cNvPicPr>
            <a:picLocks noGrp="1" noChangeAspect="1"/>
          </p:cNvPicPr>
          <p:nvPr>
            <p:ph type="pic" idx="3"/>
          </p:nvPr>
        </p:nvPicPr>
        <p:blipFill>
          <a:blip r:embed="rId4"/>
          <a:srcRect l="45149" r="8409"/>
          <a:stretch>
            <a:fillRect/>
          </a:stretch>
        </p:blipFill>
        <p:spPr>
          <a:xfrm rot="16200000">
            <a:off x="6945845" y="-217150"/>
            <a:ext cx="3752423" cy="5386393"/>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EF19BEB-BCBF-CCBB-30E0-D7622858DCF6}"/>
              </a:ext>
            </a:extLst>
          </p:cNvPr>
          <p:cNvPicPr>
            <a:picLocks noGrp="1" noChangeAspect="1"/>
          </p:cNvPicPr>
          <p:nvPr>
            <p:ph type="pic" idx="2"/>
          </p:nvPr>
        </p:nvPicPr>
        <p:blipFill>
          <a:blip r:embed="rId3"/>
          <a:srcRect l="7333" r="7333"/>
          <a:stretch/>
        </p:blipFill>
        <p:spPr>
          <a:xfrm>
            <a:off x="615970" y="609600"/>
            <a:ext cx="7194509" cy="5627688"/>
          </a:xfrm>
          <a:prstGeom prst="rect">
            <a:avLst/>
          </a:prstGeom>
          <a:noFill/>
          <a:ln>
            <a:noFill/>
          </a:ln>
        </p:spPr>
      </p:pic>
      <p:sp>
        <p:nvSpPr>
          <p:cNvPr id="427" name="Google Shape;427;p4"/>
          <p:cNvSpPr txBox="1">
            <a:spLocks noGrp="1"/>
          </p:cNvSpPr>
          <p:nvPr>
            <p:ph type="body" idx="1"/>
          </p:nvPr>
        </p:nvSpPr>
        <p:spPr>
          <a:xfrm>
            <a:off x="7810499" y="609600"/>
            <a:ext cx="3757614" cy="5626800"/>
          </a:xfrm>
        </p:spPr>
        <p:txBody>
          <a:bodyPr spcFirstLastPara="1" wrap="square" lIns="360000" tIns="612000" rIns="288000" bIns="0" anchor="t" anchorCtr="0">
            <a:normAutofit/>
          </a:bodyPr>
          <a:lstStyle/>
          <a:p>
            <a:pPr marL="0" indent="0">
              <a:lnSpc>
                <a:spcPct val="90000"/>
              </a:lnSpc>
              <a:spcAft>
                <a:spcPts val="600"/>
              </a:spcAft>
            </a:pPr>
            <a:r>
              <a:rPr lang="nl-NL" sz="2000" dirty="0"/>
              <a:t>"Door de oorlog in Syrië moest ik vluchten naar Libanon. Ik hou van verpleging en wilde hier een training volgen en een certificaat halen, wat </a:t>
            </a:r>
            <a:r>
              <a:rPr lang="nl-NL" sz="2000"/>
              <a:t>belangrijk is om in Libanon in de </a:t>
            </a:r>
            <a:r>
              <a:rPr lang="nl-NL" sz="2000" dirty="0"/>
              <a:t>zorg te kunnen werken."</a:t>
            </a:r>
          </a:p>
          <a:p>
            <a:pPr marL="0" lvl="0" indent="0">
              <a:lnSpc>
                <a:spcPct val="90000"/>
              </a:lnSpc>
              <a:spcBef>
                <a:spcPts val="0"/>
              </a:spcBef>
              <a:spcAft>
                <a:spcPts val="600"/>
              </a:spcAft>
              <a:buSzPts val="2600"/>
              <a:buFont typeface="Arial"/>
              <a:buNone/>
            </a:pPr>
            <a:endParaRPr lang="nl-NL" sz="2000" dirty="0"/>
          </a:p>
          <a:p>
            <a:pPr marL="0" indent="0">
              <a:lnSpc>
                <a:spcPct val="90000"/>
              </a:lnSpc>
              <a:spcAft>
                <a:spcPts val="600"/>
              </a:spcAft>
            </a:pPr>
            <a:r>
              <a:rPr lang="nl-NL" sz="2000" i="1"/>
              <a:t>Arij Oufan (1986), vluchtelinge </a:t>
            </a:r>
            <a:r>
              <a:rPr lang="nl-NL" sz="2000" i="1" dirty="0"/>
              <a:t>uit Syrië, is nu thuiszorgwerker in Libanon</a:t>
            </a:r>
          </a:p>
          <a:p>
            <a:pPr marL="0" indent="0">
              <a:lnSpc>
                <a:spcPct val="90000"/>
              </a:lnSpc>
              <a:spcAft>
                <a:spcPts val="600"/>
              </a:spcAft>
            </a:pPr>
            <a:endParaRPr lang="nl-NL" sz="200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endParaRPr lang="en-US"/>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26109" y="4535814"/>
            <a:ext cx="10952100" cy="1822620"/>
          </a:xfrm>
          <a:prstGeom prst="rect">
            <a:avLst/>
          </a:prstGeom>
          <a:solidFill>
            <a:schemeClr val="accent1"/>
          </a:solidFill>
          <a:ln>
            <a:noFill/>
          </a:ln>
        </p:spPr>
        <p:txBody>
          <a:bodyPr spcFirstLastPara="1" wrap="square" lIns="360000" tIns="180000" rIns="288000" bIns="0" anchor="t" anchorCtr="0">
            <a:noAutofit/>
          </a:bodyPr>
          <a:lstStyle/>
          <a:p>
            <a:pPr marL="359410" indent="0"/>
            <a:r>
              <a:rPr lang="nl-NL" sz="2200">
                <a:solidFill>
                  <a:schemeClr val="bg1"/>
                </a:solidFill>
              </a:rPr>
              <a:t>Nu Souad El-Eid (1968) haar diploma op zak heeft, biedt ze als </a:t>
            </a:r>
            <a:r>
              <a:rPr lang="nl-NL" sz="2200" dirty="0">
                <a:solidFill>
                  <a:schemeClr val="bg1"/>
                </a:solidFill>
              </a:rPr>
              <a:t>thuiszorgwerker zorg aan kwetsbare ouderen in Libanon. “Het is een voorrecht om voor deze mensen te zorgen. Ik wil naast hen staan en hen de hulp geven die ze nodig hebben.” </a:t>
            </a: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95CCB83C-F1D9-BA54-2D55-9491B5CB13AE}"/>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F47E4A92-BA73-4C90-DCFE-30D10919FF89}"/>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rmAutofit/>
          </a:bodyPr>
          <a:lstStyle/>
          <a:p>
            <a:pPr marL="0" indent="0">
              <a:spcAft>
                <a:spcPts val="600"/>
              </a:spcAft>
            </a:pPr>
            <a:r>
              <a:rPr lang="nl-NL" sz="2200" dirty="0">
                <a:solidFill>
                  <a:schemeClr val="bg1"/>
                </a:solidFill>
              </a:rPr>
              <a:t>“Ik hoop dat elke student die de thuiszorgtraining doet de kennis in de praktijk gaat brengen en toepassen. Alles wat wordt geleerd in de </a:t>
            </a:r>
            <a:r>
              <a:rPr lang="nl-NL" sz="2200">
                <a:solidFill>
                  <a:schemeClr val="bg1"/>
                </a:solidFill>
              </a:rPr>
              <a:t>cursus is een goede basis om direct aan de slag te gaan in de thuiszorg in Libanon.” </a:t>
            </a:r>
          </a:p>
          <a:p>
            <a:pPr marL="0" indent="0">
              <a:spcAft>
                <a:spcPts val="600"/>
              </a:spcAft>
            </a:pPr>
            <a:endParaRPr lang="nl-NL" sz="2200"/>
          </a:p>
          <a:p>
            <a:pPr marL="0" indent="0">
              <a:spcAft>
                <a:spcPts val="600"/>
              </a:spcAft>
            </a:pPr>
            <a:r>
              <a:rPr lang="nl-NL" sz="2000" i="1" dirty="0"/>
              <a:t>Sandra Haddad, trainer thuiszorgprogramma </a:t>
            </a:r>
            <a:r>
              <a:rPr lang="nl-NL" sz="2000" i="1"/>
              <a:t>MECC</a:t>
            </a:r>
            <a:endParaRPr lang="nl-NL" sz="2000" i="1" dirty="0"/>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4" name="Picture Placeholder 3">
            <a:extLst>
              <a:ext uri="{FF2B5EF4-FFF2-40B4-BE49-F238E27FC236}">
                <a16:creationId xmlns:a16="http://schemas.microsoft.com/office/drawing/2014/main" id="{CAFA09C4-B95E-BC31-4EEE-64CC178D6655}"/>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 name="Tijdelijke aanduiding voor afbeelding 3" descr="Afbeelding met tekst, persoon, kaart, kleding&#10;&#10;Door AI gegenereerde inhoud is mogelijk onjuist.">
            <a:extLst>
              <a:ext uri="{FF2B5EF4-FFF2-40B4-BE49-F238E27FC236}">
                <a16:creationId xmlns:a16="http://schemas.microsoft.com/office/drawing/2014/main" id="{3AA0A36A-5C37-3A3C-0DD7-15F753852E4D}"/>
              </a:ext>
            </a:extLst>
          </p:cNvPr>
          <p:cNvPicPr>
            <a:picLocks noGrp="1" noChangeAspect="1"/>
          </p:cNvPicPr>
          <p:nvPr>
            <p:ph type="pic" idx="2"/>
          </p:nvPr>
        </p:nvPicPr>
        <p:blipFill>
          <a:blip r:embed="rId3"/>
          <a:srcRect/>
          <a:stretch>
            <a:fillRect/>
          </a:stretch>
        </p:blipFill>
        <p:spPr>
          <a:xfrm>
            <a:off x="20" y="10"/>
            <a:ext cx="12191980" cy="6857990"/>
          </a:xfrm>
          <a:noFill/>
        </p:spPr>
      </p:pic>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25d020faf0f164eee121db968624fde2">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809eba67a72b0b01c0cef08f5603f331"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05D4F2-33A4-460D-BABA-CEFC6F58443F}">
  <ds:schemaRefs>
    <ds:schemaRef ds:uri="861db2a2-24df-44c3-a07b-bbdf956462d2"/>
    <ds:schemaRef ds:uri="f49dc8c5-3aeb-4421-9f55-18a7300e07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Plaats hier je bedrijfsnaam</vt:lpstr>
      <vt:lpstr>PowerPoint Presentation</vt:lpstr>
      <vt:lpstr>Tekst + afbeelding (L)</vt:lpstr>
      <vt:lpstr>PowerPoint Presentation</vt:lpstr>
      <vt:lpstr>PowerPoint Presentation</vt:lpstr>
      <vt:lpstr>PowerPoint Presentation</vt:lpstr>
      <vt:lpstr>Tekst + afbeelding (M)</vt:lpstr>
      <vt:lpstr>PowerPoint Presentation</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122</cp:revision>
  <dcterms:created xsi:type="dcterms:W3CDTF">2018-03-15T13:05:51Z</dcterms:created>
  <dcterms:modified xsi:type="dcterms:W3CDTF">2025-10-07T09:54:09Z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