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6" r:id="rId5"/>
    <p:sldId id="257" r:id="rId6"/>
    <p:sldId id="269" r:id="rId7"/>
    <p:sldId id="259" r:id="rId8"/>
    <p:sldId id="260" r:id="rId9"/>
    <p:sldId id="261" r:id="rId10"/>
    <p:sldId id="264" r:id="rId11"/>
    <p:sldId id="270" r:id="rId12"/>
    <p:sldId id="268" r:id="rId13"/>
    <p:sldId id="263"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49E39-2E8E-208C-817B-2E6DD76CAEB0}" v="407" dt="2026-03-30T20:47:12.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7BCB97B1-413E-9089-4EBC-FB18068C5677}"/>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64A2D941-AB71-1302-9AA9-960469D235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6B872785-3821-61CD-A8BA-16ADBDBE807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341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9CB294E6-6579-46E3-7D42-049374B28FC5}"/>
            </a:ext>
          </a:extLst>
        </p:cNvPr>
        <p:cNvGrpSpPr/>
        <p:nvPr/>
      </p:nvGrpSpPr>
      <p:grpSpPr>
        <a:xfrm>
          <a:off x="0" y="0"/>
          <a:ext cx="0" cy="0"/>
          <a:chOff x="0" y="0"/>
          <a:chExt cx="0" cy="0"/>
        </a:xfrm>
      </p:grpSpPr>
      <p:sp>
        <p:nvSpPr>
          <p:cNvPr id="447" name="Google Shape;447;g2d13e574ef8_0_23:notes">
            <a:extLst>
              <a:ext uri="{FF2B5EF4-FFF2-40B4-BE49-F238E27FC236}">
                <a16:creationId xmlns:a16="http://schemas.microsoft.com/office/drawing/2014/main" id="{EB21BF50-EF5E-4C49-62DC-183C68A5FA9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a:extLst>
              <a:ext uri="{FF2B5EF4-FFF2-40B4-BE49-F238E27FC236}">
                <a16:creationId xmlns:a16="http://schemas.microsoft.com/office/drawing/2014/main" id="{F24F6ED1-4C60-26A5-6A07-B1D3989902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983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A4075B59-FAF0-2132-A816-37B288F17E3D}"/>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20236AD-D50B-D37E-CB80-2F9716AB63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848FBE61-1FFE-618B-C18A-9C9FA48EAB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738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4" name="Picture Placeholder 3">
            <a:extLst>
              <a:ext uri="{FF2B5EF4-FFF2-40B4-BE49-F238E27FC236}">
                <a16:creationId xmlns:a16="http://schemas.microsoft.com/office/drawing/2014/main" id="{E2ED29B6-7EDA-CCDC-03F5-ABA057D65932}"/>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solidFill>
                  <a:schemeClr val="bg1"/>
                </a:solidFill>
              </a:rPr>
              <a:t>De wens van de</a:t>
            </a:r>
            <a:endParaRPr lang="en-US" sz="2000">
              <a:solidFill>
                <a:schemeClr val="bg1"/>
              </a:solidFill>
            </a:endParaRPr>
          </a:p>
          <a:p>
            <a:r>
              <a:rPr lang="nl-NL" sz="2000">
                <a:solidFill>
                  <a:schemeClr val="bg1"/>
                </a:solidFill>
              </a:rPr>
              <a:t>inwoners van </a:t>
            </a:r>
            <a:r>
              <a:rPr lang="nl-NL" sz="2000" dirty="0">
                <a:solidFill>
                  <a:schemeClr val="bg1"/>
                </a:solidFill>
              </a:rPr>
              <a:t>Oekraïne </a:t>
            </a:r>
            <a:endParaRPr lang="en-US" sz="2000" dirty="0">
              <a:solidFill>
                <a:schemeClr val="bg1"/>
              </a:solidFill>
            </a:endParaRPr>
          </a:p>
          <a:p>
            <a:r>
              <a:rPr lang="nl-NL" sz="2000">
                <a:solidFill>
                  <a:schemeClr val="bg1"/>
                </a:solidFill>
              </a:rPr>
              <a:t>is simpel en krachtig:</a:t>
            </a:r>
          </a:p>
          <a:p>
            <a:r>
              <a:rPr lang="nl-NL" sz="2000">
                <a:solidFill>
                  <a:schemeClr val="bg1"/>
                </a:solidFill>
              </a:rPr>
              <a:t>vrede. Dat de oorlog</a:t>
            </a:r>
            <a:endParaRPr lang="nl-NL" sz="2000" dirty="0">
              <a:solidFill>
                <a:schemeClr val="bg1"/>
              </a:solidFill>
            </a:endParaRPr>
          </a:p>
          <a:p>
            <a:r>
              <a:rPr lang="nl-NL" sz="2000">
                <a:solidFill>
                  <a:schemeClr val="bg1"/>
                </a:solidFill>
              </a:rPr>
              <a:t>stopt en mensen hun</a:t>
            </a:r>
            <a:endParaRPr lang="nl-NL" sz="2000" dirty="0">
              <a:solidFill>
                <a:schemeClr val="bg1"/>
              </a:solidFill>
            </a:endParaRPr>
          </a:p>
          <a:p>
            <a:r>
              <a:rPr lang="nl-NL" sz="2000">
                <a:solidFill>
                  <a:schemeClr val="bg1"/>
                </a:solidFill>
              </a:rPr>
              <a:t>leven weer kunnen</a:t>
            </a:r>
            <a:endParaRPr lang="nl-NL" sz="2000" dirty="0">
              <a:solidFill>
                <a:schemeClr val="bg1"/>
              </a:solidFill>
            </a:endParaRPr>
          </a:p>
          <a:p>
            <a:r>
              <a:rPr lang="nl-NL" sz="2000">
                <a:solidFill>
                  <a:schemeClr val="bg1"/>
                </a:solidFill>
              </a:rPr>
              <a:t>opbouwen. Dat kinderen</a:t>
            </a:r>
            <a:endParaRPr lang="nl-NL" sz="2000" dirty="0">
              <a:solidFill>
                <a:schemeClr val="bg1"/>
              </a:solidFill>
            </a:endParaRPr>
          </a:p>
          <a:p>
            <a:r>
              <a:rPr lang="nl-NL" sz="2000">
                <a:solidFill>
                  <a:schemeClr val="bg1"/>
                </a:solidFill>
              </a:rPr>
              <a:t>weer onbezorgd kunnen</a:t>
            </a:r>
          </a:p>
          <a:p>
            <a:r>
              <a:rPr lang="nl-NL" sz="2000">
                <a:solidFill>
                  <a:schemeClr val="bg1"/>
                </a:solidFill>
              </a:rPr>
              <a:t>opgroeien.</a:t>
            </a:r>
            <a:endParaRPr lang="nl-NL">
              <a:solidFill>
                <a:schemeClr val="bg1"/>
              </a:solidFill>
            </a:endParaRPr>
          </a:p>
          <a:p>
            <a:endParaRPr lang="nl-NL" sz="2000" dirty="0">
              <a:solidFill>
                <a:schemeClr val="bg1"/>
              </a:solidFill>
            </a:endParaRPr>
          </a:p>
          <a:p>
            <a:r>
              <a:rPr lang="nl-NL" sz="2000" i="1">
                <a:solidFill>
                  <a:schemeClr val="bg1"/>
                </a:solidFill>
              </a:rPr>
              <a:t>Samen bouwen we aan</a:t>
            </a:r>
          </a:p>
          <a:p>
            <a:r>
              <a:rPr lang="nl-NL" sz="2000" i="1">
                <a:solidFill>
                  <a:schemeClr val="bg1"/>
                </a:solidFill>
              </a:rPr>
              <a:t>herstel, veerkracht en</a:t>
            </a:r>
          </a:p>
          <a:p>
            <a:r>
              <a:rPr lang="nl-NL" sz="2000" i="1">
                <a:solidFill>
                  <a:schemeClr val="bg1"/>
                </a:solidFill>
              </a:rPr>
              <a:t>hoop.</a:t>
            </a:r>
            <a:endParaRPr lang="nl-NL" i="1">
              <a:solidFill>
                <a:schemeClr val="bg1"/>
              </a:solidFill>
            </a:endParaRPr>
          </a:p>
          <a:p>
            <a:endParaRPr lang="nl-NL" sz="2200" dirty="0">
              <a:solidFill>
                <a:schemeClr val="bg1"/>
              </a:solidFill>
            </a:endParaRP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2" name="Picture Placeholder 1">
            <a:extLst>
              <a:ext uri="{FF2B5EF4-FFF2-40B4-BE49-F238E27FC236}">
                <a16:creationId xmlns:a16="http://schemas.microsoft.com/office/drawing/2014/main" id="{D83D1CEC-5846-902C-3E68-02D4D5C43DDB}"/>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4" name="Picture Placeholder 3">
            <a:extLst>
              <a:ext uri="{FF2B5EF4-FFF2-40B4-BE49-F238E27FC236}">
                <a16:creationId xmlns:a16="http://schemas.microsoft.com/office/drawing/2014/main" id="{3DFA63FE-0843-08C0-4373-6F6DDC7521F0}"/>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2" name="Picture Placeholder 1">
            <a:extLst>
              <a:ext uri="{FF2B5EF4-FFF2-40B4-BE49-F238E27FC236}">
                <a16:creationId xmlns:a16="http://schemas.microsoft.com/office/drawing/2014/main" id="{C6135B4F-CEC2-C84A-1C04-58206E8F1FF2}"/>
              </a:ext>
            </a:extLst>
          </p:cNvPr>
          <p:cNvPicPr>
            <a:picLocks noGrp="1" noChangeAspect="1"/>
          </p:cNvPicPr>
          <p:nvPr>
            <p:ph type="pic" idx="2"/>
          </p:nvPr>
        </p:nvPicPr>
        <p:blipFill>
          <a:blip r:embed="rId3"/>
          <a:srcRect t="11462" b="11462"/>
          <a:stretch/>
        </p:blipFill>
        <p:spPr>
          <a:xfrm>
            <a:off x="509588" y="249093"/>
            <a:ext cx="10942266" cy="5627688"/>
          </a:xfrm>
          <a:prstGeom prst="rect">
            <a:avLst/>
          </a:prstGeom>
          <a:solidFill>
            <a:srgbClr val="F2F2F2"/>
          </a:solidFill>
          <a:ln>
            <a:noFill/>
          </a:ln>
        </p:spPr>
      </p:pic>
      <p:sp>
        <p:nvSpPr>
          <p:cNvPr id="392" name="Google Shape;392;p3"/>
          <p:cNvSpPr txBox="1">
            <a:spLocks noGrp="1"/>
          </p:cNvSpPr>
          <p:nvPr>
            <p:ph type="body" idx="1"/>
          </p:nvPr>
        </p:nvSpPr>
        <p:spPr>
          <a:xfrm>
            <a:off x="512444" y="5191889"/>
            <a:ext cx="10948224" cy="1393130"/>
          </a:xfrm>
        </p:spPr>
        <p:txBody>
          <a:bodyPr spcFirstLastPara="1" wrap="square" lIns="0" tIns="0" rIns="0" bIns="0" anchor="ctr" anchorCtr="0">
            <a:noAutofit/>
          </a:bodyPr>
          <a:lstStyle/>
          <a:p>
            <a:pPr marL="0" indent="0">
              <a:lnSpc>
                <a:spcPct val="100000"/>
              </a:lnSpc>
              <a:spcAft>
                <a:spcPts val="600"/>
              </a:spcAft>
            </a:pPr>
            <a:r>
              <a:rPr lang="nl-NL" sz="2200">
                <a:solidFill>
                  <a:schemeClr val="bg1"/>
                </a:solidFill>
              </a:rPr>
              <a:t>De oorlog in Oekraïne raakt het dagelijks leven van miljoenen mensen. Vooral in het oosten zijn de gevolgen van geweld, angst en onzekerheid groot. Gezinnen leven </a:t>
            </a:r>
            <a:br>
              <a:rPr lang="nl-NL" sz="2200" dirty="0">
                <a:solidFill>
                  <a:schemeClr val="bg1"/>
                </a:solidFill>
              </a:rPr>
            </a:br>
            <a:r>
              <a:rPr lang="nl-NL" sz="2200">
                <a:solidFill>
                  <a:schemeClr val="bg1"/>
                </a:solidFill>
              </a:rPr>
              <a:t>onder voortdurende dreiging van luchtalarmen, raketten en drone-aanvallen.</a:t>
            </a:r>
            <a:endParaRPr lang="en-US" sz="22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94DA26BB-F95C-C4AE-AA7D-17DD554A8040}"/>
            </a:ext>
          </a:extLst>
        </p:cNvPr>
        <p:cNvGrpSpPr/>
        <p:nvPr/>
      </p:nvGrpSpPr>
      <p:grpSpPr>
        <a:xfrm>
          <a:off x="0" y="0"/>
          <a:ext cx="0" cy="0"/>
          <a:chOff x="0" y="0"/>
          <a:chExt cx="0" cy="0"/>
        </a:xfrm>
      </p:grpSpPr>
      <p:sp>
        <p:nvSpPr>
          <p:cNvPr id="393" name="Google Shape;393;p3">
            <a:extLst>
              <a:ext uri="{FF2B5EF4-FFF2-40B4-BE49-F238E27FC236}">
                <a16:creationId xmlns:a16="http://schemas.microsoft.com/office/drawing/2014/main" id="{19CDC216-D9C4-7F9F-AC1F-F76CDF655AD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DD5C80EC-412E-67D9-CA19-E9362C9F8240}"/>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5" name="Picture Placeholder 4">
            <a:extLst>
              <a:ext uri="{FF2B5EF4-FFF2-40B4-BE49-F238E27FC236}">
                <a16:creationId xmlns:a16="http://schemas.microsoft.com/office/drawing/2014/main" id="{947F0243-6861-1130-ED12-0BCDD4ACCA30}"/>
              </a:ext>
            </a:extLst>
          </p:cNvPr>
          <p:cNvPicPr>
            <a:picLocks noGrp="1" noChangeAspect="1"/>
          </p:cNvPicPr>
          <p:nvPr>
            <p:ph type="pic" idx="2"/>
          </p:nvPr>
        </p:nvPicPr>
        <p:blipFill>
          <a:blip r:embed="rId3"/>
          <a:srcRect t="11462" b="11462"/>
          <a:stretch/>
        </p:blipFill>
        <p:spPr>
          <a:xfrm>
            <a:off x="509849" y="262359"/>
            <a:ext cx="10952162" cy="5627688"/>
          </a:xfrm>
          <a:prstGeom prst="rect">
            <a:avLst/>
          </a:prstGeom>
          <a:solidFill>
            <a:srgbClr val="F2F2F2"/>
          </a:solidFill>
          <a:ln>
            <a:noFill/>
          </a:ln>
        </p:spPr>
      </p:pic>
      <p:sp>
        <p:nvSpPr>
          <p:cNvPr id="392" name="Google Shape;392;p3">
            <a:extLst>
              <a:ext uri="{FF2B5EF4-FFF2-40B4-BE49-F238E27FC236}">
                <a16:creationId xmlns:a16="http://schemas.microsoft.com/office/drawing/2014/main" id="{BEF2A392-F4F7-8590-E9C1-A5B799A7F8A6}"/>
              </a:ext>
            </a:extLst>
          </p:cNvPr>
          <p:cNvSpPr txBox="1">
            <a:spLocks noGrp="1"/>
          </p:cNvSpPr>
          <p:nvPr>
            <p:ph type="body" idx="1"/>
          </p:nvPr>
        </p:nvSpPr>
        <p:spPr>
          <a:xfrm>
            <a:off x="512444" y="5423382"/>
            <a:ext cx="10948224" cy="1161637"/>
          </a:xfrm>
        </p:spPr>
        <p:txBody>
          <a:bodyPr spcFirstLastPara="1" wrap="square" lIns="0" tIns="0" rIns="0" bIns="0" anchor="ctr" anchorCtr="0">
            <a:noAutofit/>
          </a:bodyPr>
          <a:lstStyle/>
          <a:p>
            <a:pPr>
              <a:lnSpc>
                <a:spcPct val="100000"/>
              </a:lnSpc>
            </a:pPr>
            <a:r>
              <a:rPr lang="nl-NL" sz="2200">
                <a:solidFill>
                  <a:schemeClr val="bg1"/>
                </a:solidFill>
              </a:rPr>
              <a:t>Naast fysieke schade is er veel onzichtbaar leed. Veel inwoners, waaronder veel</a:t>
            </a:r>
            <a:endParaRPr lang="en-US"/>
          </a:p>
          <a:p>
            <a:pPr>
              <a:lnSpc>
                <a:spcPct val="100000"/>
              </a:lnSpc>
            </a:pPr>
            <a:r>
              <a:rPr lang="nl-NL" sz="2200">
                <a:solidFill>
                  <a:schemeClr val="bg1"/>
                </a:solidFill>
              </a:rPr>
              <a:t>kinderen, kampen met stress, angst en trauma. Leven in oorlog betekent leven in een constante staat van spanning.</a:t>
            </a:r>
          </a:p>
        </p:txBody>
      </p:sp>
    </p:spTree>
    <p:extLst>
      <p:ext uri="{BB962C8B-B14F-4D97-AF65-F5344CB8AC3E}">
        <p14:creationId xmlns:p14="http://schemas.microsoft.com/office/powerpoint/2010/main" val="298937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2337" cy="1572787"/>
          </a:xfrm>
          <a:prstGeom prst="rect">
            <a:avLst/>
          </a:prstGeom>
          <a:solidFill>
            <a:schemeClr val="accent1"/>
          </a:solidFill>
          <a:ln>
            <a:noFill/>
          </a:ln>
        </p:spPr>
        <p:txBody>
          <a:bodyPr spcFirstLastPara="1" wrap="square" lIns="360000" tIns="180000" rIns="288000" bIns="0" anchor="t" anchorCtr="0">
            <a:noAutofit/>
          </a:bodyPr>
          <a:lstStyle/>
          <a:p>
            <a:r>
              <a:rPr lang="nl-NL" sz="2200">
                <a:solidFill>
                  <a:schemeClr val="bg1"/>
                </a:solidFill>
              </a:rPr>
              <a:t>“Niemand was voorbereid op hoe je moet leven in oorlogsomstandigheden”, zegt</a:t>
            </a:r>
            <a:endParaRPr lang="en-US" sz="2200">
              <a:solidFill>
                <a:srgbClr val="000000"/>
              </a:solidFill>
            </a:endParaRPr>
          </a:p>
          <a:p>
            <a:r>
              <a:rPr lang="nl-NL" sz="2200">
                <a:solidFill>
                  <a:schemeClr val="bg1"/>
                </a:solidFill>
              </a:rPr>
              <a:t>psycholoog Anton uit Krementsjoek. Kinderen schrikken van harde geluiden en</a:t>
            </a:r>
            <a:endParaRPr lang="en-US" sz="2200">
              <a:solidFill>
                <a:srgbClr val="000000"/>
              </a:solidFill>
            </a:endParaRPr>
          </a:p>
          <a:p>
            <a:r>
              <a:rPr lang="nl-NL" sz="2200">
                <a:solidFill>
                  <a:schemeClr val="bg1"/>
                </a:solidFill>
              </a:rPr>
              <a:t>raken in paniek bij luchtalarmen.Voor ouders is het een uitdaging om rust uit te</a:t>
            </a:r>
            <a:endParaRPr lang="nl-NL" sz="2200">
              <a:solidFill>
                <a:srgbClr val="000000"/>
              </a:solidFill>
            </a:endParaRPr>
          </a:p>
          <a:p>
            <a:r>
              <a:rPr lang="nl-NL" sz="2200">
                <a:solidFill>
                  <a:schemeClr val="bg1"/>
                </a:solidFill>
              </a:rPr>
              <a:t>stralen in een onveilige situatie.</a:t>
            </a:r>
            <a:endParaRPr lang="nl-NL" sz="2200">
              <a:solidFill>
                <a:srgbClr val="000000"/>
              </a:solidFill>
            </a:endParaRPr>
          </a:p>
          <a:p>
            <a:pPr marL="0" indent="0" algn="ctr"/>
            <a:r>
              <a:rPr lang="nl-NL" sz="2200">
                <a:solidFill>
                  <a:schemeClr val="bg1"/>
                </a:solidFill>
              </a:rPr>
              <a:t>.</a:t>
            </a:r>
            <a:endParaRPr lang="en-US" sz="2200">
              <a:solidFill>
                <a:schemeClr val="bg1"/>
              </a:solidFill>
            </a:endParaRPr>
          </a:p>
          <a:p>
            <a:pPr marL="269875" indent="0"/>
            <a:endParaRPr lang="nl-NL"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0E3887FF-814B-CD63-9B6B-2D0079C75A73}"/>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22DD330E-1EA1-10FB-E6C3-02BBA4DF2699}"/>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16465" y="4709435"/>
            <a:ext cx="10950041" cy="156141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De spanning werkt door binnen gezinnen. Ouders dragen hun zorgen vaak onbewust over op hun kinderen. Daarnaast missen veel kinderen een ouder die aan het front is. Dit heeft grote invloed op hun gevoel van veiligheid en </a:t>
            </a:r>
            <a:r>
              <a:rPr lang="nl-NL" sz="2200">
                <a:solidFill>
                  <a:schemeClr val="bg1"/>
                </a:solidFill>
              </a:rPr>
              <a:t>ontwikkeling.</a:t>
            </a: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577AD996-B942-A47C-4DBF-2D39D1115A33}"/>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DB5193CF-62A0-D27E-9658-101DB71297F6}"/>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200" dirty="0">
                <a:solidFill>
                  <a:schemeClr val="bg1"/>
                </a:solidFill>
              </a:rPr>
              <a:t>Daarom heeft </a:t>
            </a:r>
            <a:endParaRPr lang="nl-NL">
              <a:solidFill>
                <a:schemeClr val="bg1"/>
              </a:solidFill>
            </a:endParaRPr>
          </a:p>
          <a:p>
            <a:r>
              <a:rPr lang="nl-NL" sz="2200">
                <a:solidFill>
                  <a:schemeClr val="bg1"/>
                </a:solidFill>
              </a:rPr>
              <a:t>Kerk in Actiepartner</a:t>
            </a:r>
            <a:endParaRPr lang="nl-NL">
              <a:solidFill>
                <a:schemeClr val="bg1"/>
              </a:solidFill>
            </a:endParaRPr>
          </a:p>
          <a:p>
            <a:r>
              <a:rPr lang="nl-NL" sz="2200">
                <a:solidFill>
                  <a:schemeClr val="bg1"/>
                </a:solidFill>
              </a:rPr>
              <a:t>UEP in verschillende</a:t>
            </a:r>
            <a:endParaRPr lang="nl-NL">
              <a:solidFill>
                <a:schemeClr val="bg1"/>
              </a:solidFill>
            </a:endParaRPr>
          </a:p>
          <a:p>
            <a:r>
              <a:rPr lang="nl-NL" sz="2200">
                <a:solidFill>
                  <a:schemeClr val="bg1"/>
                </a:solidFill>
              </a:rPr>
              <a:t>steden opvangplekken</a:t>
            </a:r>
            <a:endParaRPr lang="nl-NL">
              <a:solidFill>
                <a:schemeClr val="bg1"/>
              </a:solidFill>
            </a:endParaRPr>
          </a:p>
          <a:p>
            <a:r>
              <a:rPr lang="nl-NL" sz="2200">
                <a:solidFill>
                  <a:schemeClr val="bg1"/>
                </a:solidFill>
              </a:rPr>
              <a:t>Ingericht. Dit zijn</a:t>
            </a:r>
            <a:endParaRPr lang="nl-NL">
              <a:solidFill>
                <a:schemeClr val="bg1"/>
              </a:solidFill>
            </a:endParaRPr>
          </a:p>
          <a:p>
            <a:r>
              <a:rPr lang="nl-NL" sz="2200">
                <a:solidFill>
                  <a:schemeClr val="bg1"/>
                </a:solidFill>
              </a:rPr>
              <a:t>veilige plekken waar</a:t>
            </a:r>
            <a:endParaRPr lang="nl-NL">
              <a:solidFill>
                <a:schemeClr val="bg1"/>
              </a:solidFill>
            </a:endParaRPr>
          </a:p>
          <a:p>
            <a:r>
              <a:rPr lang="nl-NL" sz="2200">
                <a:solidFill>
                  <a:schemeClr val="bg1"/>
                </a:solidFill>
              </a:rPr>
              <a:t>mensen even op adem</a:t>
            </a:r>
            <a:endParaRPr lang="nl-NL">
              <a:solidFill>
                <a:schemeClr val="bg1"/>
              </a:solidFill>
            </a:endParaRPr>
          </a:p>
          <a:p>
            <a:r>
              <a:rPr lang="nl-NL" sz="2200">
                <a:solidFill>
                  <a:schemeClr val="bg1"/>
                </a:solidFill>
              </a:rPr>
              <a:t>kunnen komen. Er is</a:t>
            </a:r>
            <a:endParaRPr lang="nl-NL">
              <a:solidFill>
                <a:schemeClr val="bg1"/>
              </a:solidFill>
            </a:endParaRPr>
          </a:p>
          <a:p>
            <a:r>
              <a:rPr lang="nl-NL" sz="2200">
                <a:solidFill>
                  <a:schemeClr val="bg1"/>
                </a:solidFill>
              </a:rPr>
              <a:t>ruimte voor gesprek,</a:t>
            </a:r>
            <a:endParaRPr lang="nl-NL">
              <a:solidFill>
                <a:schemeClr val="bg1"/>
              </a:solidFill>
            </a:endParaRPr>
          </a:p>
          <a:p>
            <a:r>
              <a:rPr lang="nl-NL" sz="2200">
                <a:solidFill>
                  <a:schemeClr val="bg1"/>
                </a:solidFill>
              </a:rPr>
              <a:t>ontmoeting en</a:t>
            </a:r>
            <a:endParaRPr lang="nl-NL">
              <a:solidFill>
                <a:schemeClr val="bg1"/>
              </a:solidFill>
            </a:endParaRPr>
          </a:p>
          <a:p>
            <a:r>
              <a:rPr lang="nl-NL" sz="2200">
                <a:solidFill>
                  <a:schemeClr val="bg1"/>
                </a:solidFill>
              </a:rPr>
              <a:t>activiteiten voor </a:t>
            </a:r>
            <a:endParaRPr lang="nl-NL">
              <a:solidFill>
                <a:schemeClr val="bg1"/>
              </a:solidFill>
            </a:endParaRPr>
          </a:p>
          <a:p>
            <a:r>
              <a:rPr lang="nl-NL" sz="2200">
                <a:solidFill>
                  <a:schemeClr val="bg1"/>
                </a:solidFill>
              </a:rPr>
              <a:t>jong </a:t>
            </a:r>
            <a:r>
              <a:rPr lang="nl-NL" sz="2200" dirty="0">
                <a:solidFill>
                  <a:schemeClr val="bg1"/>
                </a:solidFill>
              </a:rPr>
              <a:t>en oud.</a:t>
            </a:r>
            <a:endParaRPr lang="nl-NL">
              <a:solidFill>
                <a:schemeClr val="bg1"/>
              </a:solidFill>
            </a:endParaRPr>
          </a:p>
          <a:p>
            <a:pPr marL="0" indent="0">
              <a:lnSpc>
                <a:spcPct val="90000"/>
              </a:lnSpc>
              <a:spcAft>
                <a:spcPts val="600"/>
              </a:spcAft>
            </a:pPr>
            <a:endParaRPr lang="nl-NL" sz="2200" dirty="0"/>
          </a:p>
          <a:p>
            <a:pPr marL="0" indent="0">
              <a:lnSpc>
                <a:spcPct val="90000"/>
              </a:lnSpc>
              <a:spcAft>
                <a:spcPts val="600"/>
              </a:spcAft>
            </a:pPr>
            <a:endParaRPr lang="nl-NL" sz="2000"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2" name="Picture Placeholder 1">
            <a:extLst>
              <a:ext uri="{FF2B5EF4-FFF2-40B4-BE49-F238E27FC236}">
                <a16:creationId xmlns:a16="http://schemas.microsoft.com/office/drawing/2014/main" id="{F7244146-BD89-5D83-F03C-B7AB7E262826}"/>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16463" y="4854118"/>
            <a:ext cx="10952100" cy="141750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In deze opvangplekken krijgen mensen psychosociale begeleiding.</a:t>
            </a:r>
            <a:br>
              <a:rPr lang="nl-NL" sz="2200" dirty="0"/>
            </a:br>
            <a:r>
              <a:rPr lang="nl-NL" sz="2200">
                <a:solidFill>
                  <a:schemeClr val="bg1"/>
                </a:solidFill>
              </a:rPr>
              <a:t>Ze leren omgaan met hun emoties en verwerken stap voor stap hun trauma’s.</a:t>
            </a:r>
            <a:br>
              <a:rPr lang="nl-NL" sz="2200" dirty="0"/>
            </a:br>
            <a:r>
              <a:rPr lang="nl-NL" sz="2200">
                <a:solidFill>
                  <a:schemeClr val="bg1"/>
                </a:solidFill>
              </a:rPr>
              <a:t>Hier wordt gewerkt aan herstel én aan het versterken van veerkracht.</a:t>
            </a: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D45F3266-6639-7CBC-CB9B-6EE4E1482B06}"/>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FC93C5E4-C370-4F63-8202-A8BDC15FA372}"/>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165B80C8-34C2-383E-BF5A-A2A4F5B37ACA}"/>
            </a:ext>
          </a:extLst>
        </p:cNvPr>
        <p:cNvGrpSpPr/>
        <p:nvPr/>
      </p:nvGrpSpPr>
      <p:grpSpPr>
        <a:xfrm>
          <a:off x="0" y="0"/>
          <a:ext cx="0" cy="0"/>
          <a:chOff x="0" y="0"/>
          <a:chExt cx="0" cy="0"/>
        </a:xfrm>
      </p:grpSpPr>
      <p:sp>
        <p:nvSpPr>
          <p:cNvPr id="450" name="Google Shape;450;g2d13e574ef8_0_23">
            <a:extLst>
              <a:ext uri="{FF2B5EF4-FFF2-40B4-BE49-F238E27FC236}">
                <a16:creationId xmlns:a16="http://schemas.microsoft.com/office/drawing/2014/main" id="{A1DEF1E3-5545-435F-857A-9C5700E7502D}"/>
              </a:ext>
            </a:extLst>
          </p:cNvPr>
          <p:cNvSpPr txBox="1">
            <a:spLocks noGrp="1"/>
          </p:cNvSpPr>
          <p:nvPr>
            <p:ph type="body" idx="1"/>
          </p:nvPr>
        </p:nvSpPr>
        <p:spPr>
          <a:xfrm>
            <a:off x="616463" y="4854118"/>
            <a:ext cx="10952100" cy="141750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Samen met lokale kerken in heel Oekraïne biedt UEP deze hulp. De kerk is voor veel mensen een plek van stabiliteit en vertrouwen. Juist in een instabiele situatie geeft dit houvast en nieuwe hoop.</a:t>
            </a:r>
          </a:p>
        </p:txBody>
      </p:sp>
      <p:sp>
        <p:nvSpPr>
          <p:cNvPr id="451" name="Google Shape;451;g2d13e574ef8_0_23">
            <a:extLst>
              <a:ext uri="{FF2B5EF4-FFF2-40B4-BE49-F238E27FC236}">
                <a16:creationId xmlns:a16="http://schemas.microsoft.com/office/drawing/2014/main" id="{352C2167-1685-33F9-C8FD-C7206F84502D}"/>
              </a:ext>
            </a:extLst>
          </p:cNvPr>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a:extLst>
              <a:ext uri="{FF2B5EF4-FFF2-40B4-BE49-F238E27FC236}">
                <a16:creationId xmlns:a16="http://schemas.microsoft.com/office/drawing/2014/main" id="{3AB87994-38DF-43F3-D7F5-B59F7882A0AC}"/>
              </a:ext>
            </a:extLst>
          </p:cNvPr>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8" name="Picture Placeholder 7">
            <a:extLst>
              <a:ext uri="{FF2B5EF4-FFF2-40B4-BE49-F238E27FC236}">
                <a16:creationId xmlns:a16="http://schemas.microsoft.com/office/drawing/2014/main" id="{A9D4B11A-24B7-0D3F-FF78-B9FAEBA2C7F4}"/>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9" name="Picture Placeholder 8">
            <a:extLst>
              <a:ext uri="{FF2B5EF4-FFF2-40B4-BE49-F238E27FC236}">
                <a16:creationId xmlns:a16="http://schemas.microsoft.com/office/drawing/2014/main" id="{723DBF4D-1D1F-EE25-B2F6-C038461CAC9A}"/>
              </a:ext>
            </a:extLst>
          </p:cNvPr>
          <p:cNvPicPr>
            <a:picLocks noGrp="1" noChangeAspect="1"/>
          </p:cNvPicPr>
          <p:nvPr>
            <p:ph type="pic" idx="3"/>
          </p:nvPr>
        </p:nvPicPr>
        <p:blipFill>
          <a:blip r:embed="rId4"/>
          <a:srcRect l="2031" r="2031"/>
          <a:stretch/>
        </p:blipFill>
        <p:spPr>
          <a:prstGeom prst="rect">
            <a:avLst/>
          </a:prstGeom>
          <a:solidFill>
            <a:srgbClr val="F2F2F2"/>
          </a:solidFill>
          <a:ln>
            <a:noFill/>
          </a:ln>
        </p:spPr>
      </p:pic>
    </p:spTree>
    <p:extLst>
      <p:ext uri="{BB962C8B-B14F-4D97-AF65-F5344CB8AC3E}">
        <p14:creationId xmlns:p14="http://schemas.microsoft.com/office/powerpoint/2010/main" val="2699173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E98B295C-8EF5-DE40-2AAC-7283A0FFA80A}"/>
            </a:ext>
          </a:extLst>
        </p:cNvPr>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1C4A429B-4A5C-7B89-6FD1-A7854E40659A}"/>
              </a:ext>
            </a:extLst>
          </p:cNvPr>
          <p:cNvPicPr>
            <a:picLocks noGrp="1" noChangeAspect="1"/>
          </p:cNvPicPr>
          <p:nvPr>
            <p:ph type="pic" idx="2"/>
          </p:nvPr>
        </p:nvPicPr>
        <p:blipFill>
          <a:blip r:embed="rId3"/>
          <a:srcRect t="11462" b="11462"/>
          <a:stretch/>
        </p:blipFill>
        <p:spPr>
          <a:xfrm>
            <a:off x="471146" y="947717"/>
            <a:ext cx="10952163" cy="5627688"/>
          </a:xfrm>
          <a:prstGeom prst="rect">
            <a:avLst/>
          </a:prstGeom>
          <a:solidFill>
            <a:srgbClr val="F2F2F2"/>
          </a:solidFill>
          <a:ln>
            <a:noFill/>
          </a:ln>
        </p:spPr>
      </p:pic>
      <p:sp>
        <p:nvSpPr>
          <p:cNvPr id="392" name="Google Shape;392;p3">
            <a:extLst>
              <a:ext uri="{FF2B5EF4-FFF2-40B4-BE49-F238E27FC236}">
                <a16:creationId xmlns:a16="http://schemas.microsoft.com/office/drawing/2014/main" id="{80D1B1D4-CF45-DE89-5389-642ACAE7B3BC}"/>
              </a:ext>
            </a:extLst>
          </p:cNvPr>
          <p:cNvSpPr txBox="1">
            <a:spLocks noGrp="1"/>
          </p:cNvSpPr>
          <p:nvPr>
            <p:ph type="body" idx="1"/>
          </p:nvPr>
        </p:nvSpPr>
        <p:spPr>
          <a:xfrm>
            <a:off x="469226" y="176194"/>
            <a:ext cx="10946595" cy="1090109"/>
          </a:xfrm>
        </p:spPr>
        <p:txBody>
          <a:bodyPr spcFirstLastPara="1" wrap="square" lIns="0" tIns="0" rIns="0" bIns="0" anchor="ctr" anchorCtr="0">
            <a:noAutofit/>
          </a:bodyPr>
          <a:lstStyle/>
          <a:p>
            <a:pPr>
              <a:lnSpc>
                <a:spcPct val="100000"/>
              </a:lnSpc>
            </a:pPr>
            <a:br>
              <a:rPr lang="nl-NL" sz="2200" dirty="0">
                <a:solidFill>
                  <a:schemeClr val="bg1"/>
                </a:solidFill>
              </a:rPr>
            </a:br>
            <a:r>
              <a:rPr lang="nl-NL" sz="2000">
                <a:solidFill>
                  <a:schemeClr val="bg1"/>
                </a:solidFill>
              </a:rPr>
              <a:t>De impact van deze hulp is zichtbaar: kinderen worden rustiger en voelen zich weer veilig. Ouders vinden steun en nieuwe moed. Mensen ervaren: we staan er niet alleen voor.</a:t>
            </a:r>
            <a:endParaRPr lang="en-US" sz="2000">
              <a:solidFill>
                <a:schemeClr val="bg1"/>
              </a:solidFill>
            </a:endParaRPr>
          </a:p>
          <a:p>
            <a:pPr marL="0" indent="0">
              <a:lnSpc>
                <a:spcPct val="118000"/>
              </a:lnSpc>
              <a:spcAft>
                <a:spcPts val="600"/>
              </a:spcAft>
            </a:pPr>
            <a:endParaRPr lang="nl-NL" sz="2200" dirty="0"/>
          </a:p>
        </p:txBody>
      </p:sp>
      <p:sp>
        <p:nvSpPr>
          <p:cNvPr id="393" name="Google Shape;393;p3">
            <a:extLst>
              <a:ext uri="{FF2B5EF4-FFF2-40B4-BE49-F238E27FC236}">
                <a16:creationId xmlns:a16="http://schemas.microsoft.com/office/drawing/2014/main" id="{731E8218-A737-3658-5182-CD24D359DE3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934C4015-5EAD-0F4D-F1F8-9C11C817DCD5}"/>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173763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0836f550672242f23b465ed4e56f63ed">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5106e3a96880d653ce9c2b148327974c"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ACA396D-6E77-4EB1-BBA6-66D20E2DC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db2a2-24df-44c3-a07b-bbdf956462d2"/>
    <ds:schemaRef ds:uri="f49dc8c5-3aeb-4421-9f55-18a7300e0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PowerPoint Presentation</vt:lpstr>
      <vt:lpstr>Tekst + afbeelding (L)</vt:lpstr>
      <vt:lpstr>Tekst + afbeelding (L)</vt:lpstr>
      <vt:lpstr>PowerPoint Presentation</vt:lpstr>
      <vt:lpstr>PowerPoint Presentation</vt:lpstr>
      <vt:lpstr>Tekst + afbeelding (M)</vt:lpstr>
      <vt:lpstr>PowerPoint Presentation</vt:lpstr>
      <vt:lpstr>PowerPoint Presentation</vt:lpstr>
      <vt:lpstr>Tekst + afbeelding (L)</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651</cp:revision>
  <dcterms:created xsi:type="dcterms:W3CDTF">2018-03-15T13:05:51Z</dcterms:created>
  <dcterms:modified xsi:type="dcterms:W3CDTF">2026-03-30T20:47:22Z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